
<file path=[Content_Types].xml><?xml version="1.0" encoding="utf-8"?>
<Types xmlns="http://schemas.openxmlformats.org/package/2006/content-types">
  <Default Extension="emf" ContentType="image/x-emf"/>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5"/>
  </p:notesMasterIdLst>
  <p:sldIdLst>
    <p:sldId id="306" r:id="rId2"/>
    <p:sldId id="315" r:id="rId3"/>
    <p:sldId id="308" r:id="rId4"/>
    <p:sldId id="316" r:id="rId5"/>
    <p:sldId id="309" r:id="rId6"/>
    <p:sldId id="257" r:id="rId7"/>
    <p:sldId id="258" r:id="rId8"/>
    <p:sldId id="300" r:id="rId9"/>
    <p:sldId id="317" r:id="rId10"/>
    <p:sldId id="267" r:id="rId11"/>
    <p:sldId id="310" r:id="rId12"/>
    <p:sldId id="304" r:id="rId13"/>
    <p:sldId id="312" r:id="rId14"/>
    <p:sldId id="311" r:id="rId15"/>
    <p:sldId id="302" r:id="rId16"/>
    <p:sldId id="299" r:id="rId17"/>
    <p:sldId id="313" r:id="rId18"/>
    <p:sldId id="264" r:id="rId19"/>
    <p:sldId id="298" r:id="rId20"/>
    <p:sldId id="319" r:id="rId21"/>
    <p:sldId id="305" r:id="rId22"/>
    <p:sldId id="318" r:id="rId23"/>
    <p:sldId id="293" r:id="rId24"/>
  </p:sldIdLst>
  <p:sldSz cx="7772400" cy="100584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ADF22AC2-588B-6441-B3CA-82162E1E3AEB}">
          <p14:sldIdLst>
            <p14:sldId id="306"/>
            <p14:sldId id="315"/>
            <p14:sldId id="308"/>
            <p14:sldId id="316"/>
            <p14:sldId id="309"/>
            <p14:sldId id="257"/>
            <p14:sldId id="258"/>
            <p14:sldId id="300"/>
            <p14:sldId id="317"/>
            <p14:sldId id="267"/>
            <p14:sldId id="310"/>
            <p14:sldId id="304"/>
            <p14:sldId id="312"/>
            <p14:sldId id="311"/>
            <p14:sldId id="302"/>
            <p14:sldId id="299"/>
            <p14:sldId id="313"/>
            <p14:sldId id="264"/>
            <p14:sldId id="298"/>
            <p14:sldId id="319"/>
            <p14:sldId id="305"/>
            <p14:sldId id="318"/>
            <p14:sldId id="293"/>
          </p14:sldIdLst>
        </p14:section>
      </p14:sectionLst>
    </p:ex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FF"/>
    <a:srgbClr val="00000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41459"/>
    <p:restoredTop sz="94719"/>
  </p:normalViewPr>
  <p:slideViewPr>
    <p:cSldViewPr snapToGrid="0">
      <p:cViewPr>
        <p:scale>
          <a:sx n="160" d="100"/>
          <a:sy n="160" d="100"/>
        </p:scale>
        <p:origin x="544" y="-1480"/>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74073397-8DBA-D047-B942-0FE0F116F485}" type="datetimeFigureOut">
              <a:rPr lang="en-US" smtClean="0"/>
              <a:t>9/22/25</a:t>
            </a:fld>
            <a:endParaRPr lang="en-US"/>
          </a:p>
        </p:txBody>
      </p:sp>
      <p:sp>
        <p:nvSpPr>
          <p:cNvPr id="4" name="Slide Image Placeholder 3"/>
          <p:cNvSpPr>
            <a:spLocks noGrp="1" noRot="1" noChangeAspect="1"/>
          </p:cNvSpPr>
          <p:nvPr>
            <p:ph type="sldImg" idx="2"/>
          </p:nvPr>
        </p:nvSpPr>
        <p:spPr>
          <a:xfrm>
            <a:off x="2236788" y="1143000"/>
            <a:ext cx="2384425"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23B0C3F-9292-7A45-82A2-F28B04654A2D}" type="slidenum">
              <a:rPr lang="en-US" smtClean="0"/>
              <a:t>‹#›</a:t>
            </a:fld>
            <a:endParaRPr lang="en-US"/>
          </a:p>
        </p:txBody>
      </p:sp>
    </p:spTree>
    <p:extLst>
      <p:ext uri="{BB962C8B-B14F-4D97-AF65-F5344CB8AC3E}">
        <p14:creationId xmlns:p14="http://schemas.microsoft.com/office/powerpoint/2010/main" val="3848811419"/>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B0C3F-9292-7A45-82A2-F28B04654A2D}" type="slidenum">
              <a:rPr lang="en-US" smtClean="0"/>
              <a:t>5</a:t>
            </a:fld>
            <a:endParaRPr lang="en-US"/>
          </a:p>
        </p:txBody>
      </p:sp>
    </p:spTree>
    <p:extLst>
      <p:ext uri="{BB962C8B-B14F-4D97-AF65-F5344CB8AC3E}">
        <p14:creationId xmlns:p14="http://schemas.microsoft.com/office/powerpoint/2010/main" val="119182060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324222C-28A7-BEF2-6E38-231D49C8678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D726903-9438-C108-8BEC-706FF313F5C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2701CD9-EBF9-E85E-23E3-BAE100490FEA}"/>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CA05F3E-6260-F261-3365-FB5BF417A4D5}"/>
              </a:ext>
            </a:extLst>
          </p:cNvPr>
          <p:cNvSpPr>
            <a:spLocks noGrp="1"/>
          </p:cNvSpPr>
          <p:nvPr>
            <p:ph type="sldNum" sz="quarter" idx="5"/>
          </p:nvPr>
        </p:nvSpPr>
        <p:spPr/>
        <p:txBody>
          <a:bodyPr/>
          <a:lstStyle/>
          <a:p>
            <a:fld id="{D23B0C3F-9292-7A45-82A2-F28B04654A2D}" type="slidenum">
              <a:rPr lang="en-US" smtClean="0"/>
              <a:t>8</a:t>
            </a:fld>
            <a:endParaRPr lang="en-US"/>
          </a:p>
        </p:txBody>
      </p:sp>
    </p:spTree>
    <p:extLst>
      <p:ext uri="{BB962C8B-B14F-4D97-AF65-F5344CB8AC3E}">
        <p14:creationId xmlns:p14="http://schemas.microsoft.com/office/powerpoint/2010/main" val="34579097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93FDFAC-676A-31AD-CEE0-9F59F2FD6C2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9B73FD3-0BA0-4AC3-92F4-8E20491B292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AFED170-4024-0E80-2B9D-6C463C5F70B7}"/>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A74AD91-818A-2BB4-D8E7-C8739A840C3C}"/>
              </a:ext>
            </a:extLst>
          </p:cNvPr>
          <p:cNvSpPr>
            <a:spLocks noGrp="1"/>
          </p:cNvSpPr>
          <p:nvPr>
            <p:ph type="sldNum" sz="quarter" idx="5"/>
          </p:nvPr>
        </p:nvSpPr>
        <p:spPr/>
        <p:txBody>
          <a:bodyPr/>
          <a:lstStyle/>
          <a:p>
            <a:fld id="{D23B0C3F-9292-7A45-82A2-F28B04654A2D}" type="slidenum">
              <a:rPr lang="en-US" smtClean="0"/>
              <a:t>9</a:t>
            </a:fld>
            <a:endParaRPr lang="en-US"/>
          </a:p>
        </p:txBody>
      </p:sp>
    </p:spTree>
    <p:extLst>
      <p:ext uri="{BB962C8B-B14F-4D97-AF65-F5344CB8AC3E}">
        <p14:creationId xmlns:p14="http://schemas.microsoft.com/office/powerpoint/2010/main" val="138553102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12EE1BE-8F13-628F-F01E-5528EDF0EE8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17F56A2-CDF2-FE4C-1957-D35746A430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ECC1F7E-CE5B-4A52-6522-BB67B362312B}"/>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07D862F3-EBBD-5184-20CE-84A550D30BDB}"/>
              </a:ext>
            </a:extLst>
          </p:cNvPr>
          <p:cNvSpPr>
            <a:spLocks noGrp="1"/>
          </p:cNvSpPr>
          <p:nvPr>
            <p:ph type="sldNum" sz="quarter" idx="5"/>
          </p:nvPr>
        </p:nvSpPr>
        <p:spPr/>
        <p:txBody>
          <a:bodyPr/>
          <a:lstStyle/>
          <a:p>
            <a:fld id="{D23B0C3F-9292-7A45-82A2-F28B04654A2D}" type="slidenum">
              <a:rPr lang="en-US" smtClean="0"/>
              <a:t>11</a:t>
            </a:fld>
            <a:endParaRPr lang="en-US"/>
          </a:p>
        </p:txBody>
      </p:sp>
    </p:spTree>
    <p:extLst>
      <p:ext uri="{BB962C8B-B14F-4D97-AF65-F5344CB8AC3E}">
        <p14:creationId xmlns:p14="http://schemas.microsoft.com/office/powerpoint/2010/main" val="1808543544"/>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14D197-8F7F-B615-5D8B-EE29BD68376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8E173AC-EBDE-CBBF-8707-F82E8A1DD01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34EF4F3-7E39-03F4-FB0E-161F66BDCF11}"/>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C0E5E01D-49C0-D2E3-9D88-2E48BA376EC0}"/>
              </a:ext>
            </a:extLst>
          </p:cNvPr>
          <p:cNvSpPr>
            <a:spLocks noGrp="1"/>
          </p:cNvSpPr>
          <p:nvPr>
            <p:ph type="sldNum" sz="quarter" idx="5"/>
          </p:nvPr>
        </p:nvSpPr>
        <p:spPr/>
        <p:txBody>
          <a:bodyPr/>
          <a:lstStyle/>
          <a:p>
            <a:fld id="{D23B0C3F-9292-7A45-82A2-F28B04654A2D}" type="slidenum">
              <a:rPr lang="en-US" smtClean="0"/>
              <a:t>14</a:t>
            </a:fld>
            <a:endParaRPr lang="en-US"/>
          </a:p>
        </p:txBody>
      </p:sp>
    </p:spTree>
    <p:extLst>
      <p:ext uri="{BB962C8B-B14F-4D97-AF65-F5344CB8AC3E}">
        <p14:creationId xmlns:p14="http://schemas.microsoft.com/office/powerpoint/2010/main" val="1364512947"/>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D23B0C3F-9292-7A45-82A2-F28B04654A2D}" type="slidenum">
              <a:rPr lang="en-US" smtClean="0"/>
              <a:t>19</a:t>
            </a:fld>
            <a:endParaRPr lang="en-US"/>
          </a:p>
        </p:txBody>
      </p:sp>
    </p:spTree>
    <p:extLst>
      <p:ext uri="{BB962C8B-B14F-4D97-AF65-F5344CB8AC3E}">
        <p14:creationId xmlns:p14="http://schemas.microsoft.com/office/powerpoint/2010/main" val="3268679263"/>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BFC210-8F0C-82BC-A487-54186126AF4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F7A1954-96EF-14F0-8539-940569F69ED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E19AD9D-17E1-925E-C218-8B3DAD2DB07F}"/>
              </a:ext>
            </a:extLst>
          </p:cNvPr>
          <p:cNvSpPr>
            <a:spLocks noGrp="1"/>
          </p:cNvSpPr>
          <p:nvPr>
            <p:ph type="body" idx="1"/>
          </p:nvPr>
        </p:nvSpPr>
        <p:spPr/>
        <p:txBody>
          <a:bodyPr/>
          <a:lstStyle/>
          <a:p>
            <a:endParaRPr lang="en-US" dirty="0"/>
          </a:p>
        </p:txBody>
      </p:sp>
      <p:sp>
        <p:nvSpPr>
          <p:cNvPr id="4" name="Slide Number Placeholder 3">
            <a:extLst>
              <a:ext uri="{FF2B5EF4-FFF2-40B4-BE49-F238E27FC236}">
                <a16:creationId xmlns:a16="http://schemas.microsoft.com/office/drawing/2014/main" id="{DEDEAF92-1339-D134-4189-825247471503}"/>
              </a:ext>
            </a:extLst>
          </p:cNvPr>
          <p:cNvSpPr>
            <a:spLocks noGrp="1"/>
          </p:cNvSpPr>
          <p:nvPr>
            <p:ph type="sldNum" sz="quarter" idx="5"/>
          </p:nvPr>
        </p:nvSpPr>
        <p:spPr/>
        <p:txBody>
          <a:bodyPr/>
          <a:lstStyle/>
          <a:p>
            <a:fld id="{D23B0C3F-9292-7A45-82A2-F28B04654A2D}" type="slidenum">
              <a:rPr lang="en-US" smtClean="0"/>
              <a:t>21</a:t>
            </a:fld>
            <a:endParaRPr lang="en-US"/>
          </a:p>
        </p:txBody>
      </p:sp>
    </p:spTree>
    <p:extLst>
      <p:ext uri="{BB962C8B-B14F-4D97-AF65-F5344CB8AC3E}">
        <p14:creationId xmlns:p14="http://schemas.microsoft.com/office/powerpoint/2010/main" val="240754169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582930" y="1646133"/>
            <a:ext cx="6606540" cy="3501813"/>
          </a:xfrm>
        </p:spPr>
        <p:txBody>
          <a:bodyPr anchor="b"/>
          <a:lstStyle>
            <a:lvl1pPr algn="ctr">
              <a:defRPr sz="5100"/>
            </a:lvl1pPr>
          </a:lstStyle>
          <a:p>
            <a:r>
              <a:rPr lang="en-US"/>
              <a:t>Click to edit Master title style</a:t>
            </a:r>
            <a:endParaRPr lang="en-US" dirty="0"/>
          </a:p>
        </p:txBody>
      </p:sp>
      <p:sp>
        <p:nvSpPr>
          <p:cNvPr id="3" name="Subtitle 2"/>
          <p:cNvSpPr>
            <a:spLocks noGrp="1"/>
          </p:cNvSpPr>
          <p:nvPr>
            <p:ph type="subTitle" idx="1"/>
          </p:nvPr>
        </p:nvSpPr>
        <p:spPr>
          <a:xfrm>
            <a:off x="971550" y="5282989"/>
            <a:ext cx="5829300" cy="2428451"/>
          </a:xfrm>
        </p:spPr>
        <p:txBody>
          <a:bodyPr/>
          <a:lstStyle>
            <a:lvl1pPr marL="0" indent="0" algn="ctr">
              <a:buNone/>
              <a:defRPr sz="2040"/>
            </a:lvl1pPr>
            <a:lvl2pPr marL="388620" indent="0" algn="ctr">
              <a:buNone/>
              <a:defRPr sz="1700"/>
            </a:lvl2pPr>
            <a:lvl3pPr marL="777240" indent="0" algn="ctr">
              <a:buNone/>
              <a:defRPr sz="1530"/>
            </a:lvl3pPr>
            <a:lvl4pPr marL="1165860" indent="0" algn="ctr">
              <a:buNone/>
              <a:defRPr sz="1360"/>
            </a:lvl4pPr>
            <a:lvl5pPr marL="1554480" indent="0" algn="ctr">
              <a:buNone/>
              <a:defRPr sz="1360"/>
            </a:lvl5pPr>
            <a:lvl6pPr marL="1943100" indent="0" algn="ctr">
              <a:buNone/>
              <a:defRPr sz="1360"/>
            </a:lvl6pPr>
            <a:lvl7pPr marL="2331720" indent="0" algn="ctr">
              <a:buNone/>
              <a:defRPr sz="1360"/>
            </a:lvl7pPr>
            <a:lvl8pPr marL="2720340" indent="0" algn="ctr">
              <a:buNone/>
              <a:defRPr sz="1360"/>
            </a:lvl8pPr>
            <a:lvl9pPr marL="3108960" indent="0" algn="ctr">
              <a:buNone/>
              <a:defRPr sz="1360"/>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2941EE4-CF43-4749-AEC3-7F7E776AA7C7}"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97999964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941EE4-CF43-4749-AEC3-7F7E776AA7C7}"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419012325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5562124" y="535517"/>
            <a:ext cx="1675924" cy="8524029"/>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534353" y="535517"/>
            <a:ext cx="4930616" cy="8524029"/>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941EE4-CF43-4749-AEC3-7F7E776AA7C7}"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380341032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2941EE4-CF43-4749-AEC3-7F7E776AA7C7}"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4211265305"/>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530305" y="2507618"/>
            <a:ext cx="6703695" cy="4184014"/>
          </a:xfrm>
        </p:spPr>
        <p:txBody>
          <a:bodyPr anchor="b"/>
          <a:lstStyle>
            <a:lvl1pPr>
              <a:defRPr sz="5100"/>
            </a:lvl1pPr>
          </a:lstStyle>
          <a:p>
            <a:r>
              <a:rPr lang="en-US"/>
              <a:t>Click to edit Master title style</a:t>
            </a:r>
            <a:endParaRPr lang="en-US" dirty="0"/>
          </a:p>
        </p:txBody>
      </p:sp>
      <p:sp>
        <p:nvSpPr>
          <p:cNvPr id="3" name="Text Placeholder 2"/>
          <p:cNvSpPr>
            <a:spLocks noGrp="1"/>
          </p:cNvSpPr>
          <p:nvPr>
            <p:ph type="body" idx="1"/>
          </p:nvPr>
        </p:nvSpPr>
        <p:spPr>
          <a:xfrm>
            <a:off x="530305" y="6731215"/>
            <a:ext cx="6703695" cy="2200274"/>
          </a:xfrm>
        </p:spPr>
        <p:txBody>
          <a:bodyPr/>
          <a:lstStyle>
            <a:lvl1pPr marL="0" indent="0">
              <a:buNone/>
              <a:defRPr sz="2040">
                <a:solidFill>
                  <a:schemeClr val="tx1">
                    <a:tint val="82000"/>
                  </a:schemeClr>
                </a:solidFill>
              </a:defRPr>
            </a:lvl1pPr>
            <a:lvl2pPr marL="388620" indent="0">
              <a:buNone/>
              <a:defRPr sz="1700">
                <a:solidFill>
                  <a:schemeClr val="tx1">
                    <a:tint val="82000"/>
                  </a:schemeClr>
                </a:solidFill>
              </a:defRPr>
            </a:lvl2pPr>
            <a:lvl3pPr marL="777240" indent="0">
              <a:buNone/>
              <a:defRPr sz="1530">
                <a:solidFill>
                  <a:schemeClr val="tx1">
                    <a:tint val="82000"/>
                  </a:schemeClr>
                </a:solidFill>
              </a:defRPr>
            </a:lvl3pPr>
            <a:lvl4pPr marL="1165860" indent="0">
              <a:buNone/>
              <a:defRPr sz="1360">
                <a:solidFill>
                  <a:schemeClr val="tx1">
                    <a:tint val="82000"/>
                  </a:schemeClr>
                </a:solidFill>
              </a:defRPr>
            </a:lvl4pPr>
            <a:lvl5pPr marL="1554480" indent="0">
              <a:buNone/>
              <a:defRPr sz="1360">
                <a:solidFill>
                  <a:schemeClr val="tx1">
                    <a:tint val="82000"/>
                  </a:schemeClr>
                </a:solidFill>
              </a:defRPr>
            </a:lvl5pPr>
            <a:lvl6pPr marL="1943100" indent="0">
              <a:buNone/>
              <a:defRPr sz="1360">
                <a:solidFill>
                  <a:schemeClr val="tx1">
                    <a:tint val="82000"/>
                  </a:schemeClr>
                </a:solidFill>
              </a:defRPr>
            </a:lvl6pPr>
            <a:lvl7pPr marL="2331720" indent="0">
              <a:buNone/>
              <a:defRPr sz="1360">
                <a:solidFill>
                  <a:schemeClr val="tx1">
                    <a:tint val="82000"/>
                  </a:schemeClr>
                </a:solidFill>
              </a:defRPr>
            </a:lvl7pPr>
            <a:lvl8pPr marL="2720340" indent="0">
              <a:buNone/>
              <a:defRPr sz="1360">
                <a:solidFill>
                  <a:schemeClr val="tx1">
                    <a:tint val="82000"/>
                  </a:schemeClr>
                </a:solidFill>
              </a:defRPr>
            </a:lvl8pPr>
            <a:lvl9pPr marL="3108960" indent="0">
              <a:buNone/>
              <a:defRPr sz="1360">
                <a:solidFill>
                  <a:schemeClr val="tx1">
                    <a:tint val="82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B2941EE4-CF43-4749-AEC3-7F7E776AA7C7}" type="datetimeFigureOut">
              <a:rPr lang="en-US" smtClean="0"/>
              <a:t>9/22/25</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367013861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534353"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3934778" y="2677584"/>
            <a:ext cx="3303270" cy="63819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2941EE4-CF43-4749-AEC3-7F7E776AA7C7}" type="datetimeFigureOut">
              <a:rPr lang="en-US" smtClean="0"/>
              <a:t>9/22/25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38207300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535365" y="535519"/>
            <a:ext cx="6703695" cy="1944159"/>
          </a:xfrm>
        </p:spPr>
        <p:txBody>
          <a:bodyPr/>
          <a:lstStyle/>
          <a:p>
            <a:r>
              <a:rPr lang="en-US"/>
              <a:t>Click to edit Master title style</a:t>
            </a:r>
            <a:endParaRPr lang="en-US" dirty="0"/>
          </a:p>
        </p:txBody>
      </p:sp>
      <p:sp>
        <p:nvSpPr>
          <p:cNvPr id="3" name="Text Placeholder 2"/>
          <p:cNvSpPr>
            <a:spLocks noGrp="1"/>
          </p:cNvSpPr>
          <p:nvPr>
            <p:ph type="body" idx="1"/>
          </p:nvPr>
        </p:nvSpPr>
        <p:spPr>
          <a:xfrm>
            <a:off x="535366" y="2465706"/>
            <a:ext cx="3288089"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4" name="Content Placeholder 3"/>
          <p:cNvSpPr>
            <a:spLocks noGrp="1"/>
          </p:cNvSpPr>
          <p:nvPr>
            <p:ph sz="half" idx="2"/>
          </p:nvPr>
        </p:nvSpPr>
        <p:spPr>
          <a:xfrm>
            <a:off x="535366" y="3674110"/>
            <a:ext cx="3288089"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3934778" y="2465706"/>
            <a:ext cx="3304282" cy="1208404"/>
          </a:xfrm>
        </p:spPr>
        <p:txBody>
          <a:bodyPr anchor="b"/>
          <a:lstStyle>
            <a:lvl1pPr marL="0" indent="0">
              <a:buNone/>
              <a:defRPr sz="2040" b="1"/>
            </a:lvl1pPr>
            <a:lvl2pPr marL="388620" indent="0">
              <a:buNone/>
              <a:defRPr sz="1700" b="1"/>
            </a:lvl2pPr>
            <a:lvl3pPr marL="777240" indent="0">
              <a:buNone/>
              <a:defRPr sz="1530" b="1"/>
            </a:lvl3pPr>
            <a:lvl4pPr marL="1165860" indent="0">
              <a:buNone/>
              <a:defRPr sz="1360" b="1"/>
            </a:lvl4pPr>
            <a:lvl5pPr marL="1554480" indent="0">
              <a:buNone/>
              <a:defRPr sz="1360" b="1"/>
            </a:lvl5pPr>
            <a:lvl6pPr marL="1943100" indent="0">
              <a:buNone/>
              <a:defRPr sz="1360" b="1"/>
            </a:lvl6pPr>
            <a:lvl7pPr marL="2331720" indent="0">
              <a:buNone/>
              <a:defRPr sz="1360" b="1"/>
            </a:lvl7pPr>
            <a:lvl8pPr marL="2720340" indent="0">
              <a:buNone/>
              <a:defRPr sz="1360" b="1"/>
            </a:lvl8pPr>
            <a:lvl9pPr marL="3108960" indent="0">
              <a:buNone/>
              <a:defRPr sz="1360" b="1"/>
            </a:lvl9pPr>
          </a:lstStyle>
          <a:p>
            <a:pPr lvl="0"/>
            <a:r>
              <a:rPr lang="en-US"/>
              <a:t>Click to edit Master text styles</a:t>
            </a:r>
          </a:p>
        </p:txBody>
      </p:sp>
      <p:sp>
        <p:nvSpPr>
          <p:cNvPr id="6" name="Content Placeholder 5"/>
          <p:cNvSpPr>
            <a:spLocks noGrp="1"/>
          </p:cNvSpPr>
          <p:nvPr>
            <p:ph sz="quarter" idx="4"/>
          </p:nvPr>
        </p:nvSpPr>
        <p:spPr>
          <a:xfrm>
            <a:off x="3934778" y="3674110"/>
            <a:ext cx="3304282" cy="5404062"/>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2941EE4-CF43-4749-AEC3-7F7E776AA7C7}" type="datetimeFigureOut">
              <a:rPr lang="en-US" smtClean="0"/>
              <a:t>9/22/25</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228854774"/>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2941EE4-CF43-4749-AEC3-7F7E776AA7C7}" type="datetimeFigureOut">
              <a:rPr lang="en-US" smtClean="0"/>
              <a:t>9/22/25</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24338464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2941EE4-CF43-4749-AEC3-7F7E776AA7C7}" type="datetimeFigureOut">
              <a:rPr lang="en-US" smtClean="0"/>
              <a:t>9/22/25</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217882691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Content Placeholder 2"/>
          <p:cNvSpPr>
            <a:spLocks noGrp="1"/>
          </p:cNvSpPr>
          <p:nvPr>
            <p:ph idx="1"/>
          </p:nvPr>
        </p:nvSpPr>
        <p:spPr>
          <a:xfrm>
            <a:off x="3304282" y="1448226"/>
            <a:ext cx="3934778" cy="7147983"/>
          </a:xfrm>
        </p:spPr>
        <p:txBody>
          <a:bodyPr/>
          <a:lstStyle>
            <a:lvl1pPr>
              <a:defRPr sz="2720"/>
            </a:lvl1pPr>
            <a:lvl2pPr>
              <a:defRPr sz="2380"/>
            </a:lvl2pPr>
            <a:lvl3pPr>
              <a:defRPr sz="2040"/>
            </a:lvl3pPr>
            <a:lvl4pPr>
              <a:defRPr sz="1700"/>
            </a:lvl4pPr>
            <a:lvl5pPr>
              <a:defRPr sz="1700"/>
            </a:lvl5pPr>
            <a:lvl6pPr>
              <a:defRPr sz="1700"/>
            </a:lvl6pPr>
            <a:lvl7pPr>
              <a:defRPr sz="1700"/>
            </a:lvl7pPr>
            <a:lvl8pPr>
              <a:defRPr sz="1700"/>
            </a:lvl8pPr>
            <a:lvl9pPr>
              <a:defRPr sz="17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2941EE4-CF43-4749-AEC3-7F7E776AA7C7}" type="datetimeFigureOut">
              <a:rPr lang="en-US" smtClean="0"/>
              <a:t>9/22/25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25344955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535365" y="670560"/>
            <a:ext cx="2506801" cy="2346960"/>
          </a:xfrm>
        </p:spPr>
        <p:txBody>
          <a:bodyPr anchor="b"/>
          <a:lstStyle>
            <a:lvl1pPr>
              <a:defRPr sz="2720"/>
            </a:lvl1pPr>
          </a:lstStyle>
          <a:p>
            <a:r>
              <a:rPr lang="en-US"/>
              <a:t>Click to edit Master title style</a:t>
            </a:r>
            <a:endParaRPr lang="en-US" dirty="0"/>
          </a:p>
        </p:txBody>
      </p:sp>
      <p:sp>
        <p:nvSpPr>
          <p:cNvPr id="3" name="Picture Placeholder 2"/>
          <p:cNvSpPr>
            <a:spLocks noGrp="1" noChangeAspect="1"/>
          </p:cNvSpPr>
          <p:nvPr>
            <p:ph type="pic" idx="1"/>
          </p:nvPr>
        </p:nvSpPr>
        <p:spPr>
          <a:xfrm>
            <a:off x="3304282" y="1448226"/>
            <a:ext cx="3934778" cy="7147983"/>
          </a:xfrm>
        </p:spPr>
        <p:txBody>
          <a:bodyPr anchor="t"/>
          <a:lstStyle>
            <a:lvl1pPr marL="0" indent="0">
              <a:buNone/>
              <a:defRPr sz="2720"/>
            </a:lvl1pPr>
            <a:lvl2pPr marL="388620" indent="0">
              <a:buNone/>
              <a:defRPr sz="2380"/>
            </a:lvl2pPr>
            <a:lvl3pPr marL="777240" indent="0">
              <a:buNone/>
              <a:defRPr sz="2040"/>
            </a:lvl3pPr>
            <a:lvl4pPr marL="1165860" indent="0">
              <a:buNone/>
              <a:defRPr sz="1700"/>
            </a:lvl4pPr>
            <a:lvl5pPr marL="1554480" indent="0">
              <a:buNone/>
              <a:defRPr sz="1700"/>
            </a:lvl5pPr>
            <a:lvl6pPr marL="1943100" indent="0">
              <a:buNone/>
              <a:defRPr sz="1700"/>
            </a:lvl6pPr>
            <a:lvl7pPr marL="2331720" indent="0">
              <a:buNone/>
              <a:defRPr sz="1700"/>
            </a:lvl7pPr>
            <a:lvl8pPr marL="2720340" indent="0">
              <a:buNone/>
              <a:defRPr sz="1700"/>
            </a:lvl8pPr>
            <a:lvl9pPr marL="3108960" indent="0">
              <a:buNone/>
              <a:defRPr sz="1700"/>
            </a:lvl9pPr>
          </a:lstStyle>
          <a:p>
            <a:r>
              <a:rPr lang="en-US"/>
              <a:t>Click icon to add picture</a:t>
            </a:r>
            <a:endParaRPr lang="en-US" dirty="0"/>
          </a:p>
        </p:txBody>
      </p:sp>
      <p:sp>
        <p:nvSpPr>
          <p:cNvPr id="4" name="Text Placeholder 3"/>
          <p:cNvSpPr>
            <a:spLocks noGrp="1"/>
          </p:cNvSpPr>
          <p:nvPr>
            <p:ph type="body" sz="half" idx="2"/>
          </p:nvPr>
        </p:nvSpPr>
        <p:spPr>
          <a:xfrm>
            <a:off x="535365" y="3017520"/>
            <a:ext cx="2506801" cy="5590329"/>
          </a:xfrm>
        </p:spPr>
        <p:txBody>
          <a:bodyPr/>
          <a:lstStyle>
            <a:lvl1pPr marL="0" indent="0">
              <a:buNone/>
              <a:defRPr sz="1360"/>
            </a:lvl1pPr>
            <a:lvl2pPr marL="388620" indent="0">
              <a:buNone/>
              <a:defRPr sz="1190"/>
            </a:lvl2pPr>
            <a:lvl3pPr marL="777240" indent="0">
              <a:buNone/>
              <a:defRPr sz="1020"/>
            </a:lvl3pPr>
            <a:lvl4pPr marL="1165860" indent="0">
              <a:buNone/>
              <a:defRPr sz="850"/>
            </a:lvl4pPr>
            <a:lvl5pPr marL="1554480" indent="0">
              <a:buNone/>
              <a:defRPr sz="850"/>
            </a:lvl5pPr>
            <a:lvl6pPr marL="1943100" indent="0">
              <a:buNone/>
              <a:defRPr sz="850"/>
            </a:lvl6pPr>
            <a:lvl7pPr marL="2331720" indent="0">
              <a:buNone/>
              <a:defRPr sz="850"/>
            </a:lvl7pPr>
            <a:lvl8pPr marL="2720340" indent="0">
              <a:buNone/>
              <a:defRPr sz="850"/>
            </a:lvl8pPr>
            <a:lvl9pPr marL="3108960" indent="0">
              <a:buNone/>
              <a:defRPr sz="850"/>
            </a:lvl9pPr>
          </a:lstStyle>
          <a:p>
            <a:pPr lvl="0"/>
            <a:r>
              <a:rPr lang="en-US"/>
              <a:t>Click to edit Master text styles</a:t>
            </a:r>
          </a:p>
        </p:txBody>
      </p:sp>
      <p:sp>
        <p:nvSpPr>
          <p:cNvPr id="5" name="Date Placeholder 4"/>
          <p:cNvSpPr>
            <a:spLocks noGrp="1"/>
          </p:cNvSpPr>
          <p:nvPr>
            <p:ph type="dt" sz="half" idx="10"/>
          </p:nvPr>
        </p:nvSpPr>
        <p:spPr/>
        <p:txBody>
          <a:bodyPr/>
          <a:lstStyle/>
          <a:p>
            <a:fld id="{B2941EE4-CF43-4749-AEC3-7F7E776AA7C7}" type="datetimeFigureOut">
              <a:rPr lang="en-US" smtClean="0"/>
              <a:t>9/22/25</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5D808771-37FC-B140-8200-8CFBE9016ED6}" type="slidenum">
              <a:rPr lang="en-US" smtClean="0"/>
              <a:t>‹#›</a:t>
            </a:fld>
            <a:endParaRPr lang="en-US"/>
          </a:p>
        </p:txBody>
      </p:sp>
    </p:spTree>
    <p:extLst>
      <p:ext uri="{BB962C8B-B14F-4D97-AF65-F5344CB8AC3E}">
        <p14:creationId xmlns:p14="http://schemas.microsoft.com/office/powerpoint/2010/main" val="1178713395"/>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534353" y="535519"/>
            <a:ext cx="6703695" cy="1944159"/>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534353" y="2677584"/>
            <a:ext cx="6703695" cy="6381962"/>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534353" y="9322649"/>
            <a:ext cx="1748790" cy="535517"/>
          </a:xfrm>
          <a:prstGeom prst="rect">
            <a:avLst/>
          </a:prstGeom>
        </p:spPr>
        <p:txBody>
          <a:bodyPr vert="horz" lIns="91440" tIns="45720" rIns="91440" bIns="45720" rtlCol="0" anchor="ctr"/>
          <a:lstStyle>
            <a:lvl1pPr algn="l">
              <a:defRPr sz="1020">
                <a:solidFill>
                  <a:schemeClr val="tx1">
                    <a:tint val="82000"/>
                  </a:schemeClr>
                </a:solidFill>
              </a:defRPr>
            </a:lvl1pPr>
          </a:lstStyle>
          <a:p>
            <a:fld id="{B2941EE4-CF43-4749-AEC3-7F7E776AA7C7}" type="datetimeFigureOut">
              <a:rPr lang="en-US" smtClean="0"/>
              <a:t>9/22/25</a:t>
            </a:fld>
            <a:endParaRPr lang="en-US"/>
          </a:p>
        </p:txBody>
      </p:sp>
      <p:sp>
        <p:nvSpPr>
          <p:cNvPr id="5" name="Footer Placeholder 4"/>
          <p:cNvSpPr>
            <a:spLocks noGrp="1"/>
          </p:cNvSpPr>
          <p:nvPr>
            <p:ph type="ftr" sz="quarter" idx="3"/>
          </p:nvPr>
        </p:nvSpPr>
        <p:spPr>
          <a:xfrm>
            <a:off x="2574608" y="9322649"/>
            <a:ext cx="2623185" cy="535517"/>
          </a:xfrm>
          <a:prstGeom prst="rect">
            <a:avLst/>
          </a:prstGeom>
        </p:spPr>
        <p:txBody>
          <a:bodyPr vert="horz" lIns="91440" tIns="45720" rIns="91440" bIns="45720" rtlCol="0" anchor="ctr"/>
          <a:lstStyle>
            <a:lvl1pPr algn="ctr">
              <a:defRPr sz="1020">
                <a:solidFill>
                  <a:schemeClr val="tx1">
                    <a:tint val="82000"/>
                  </a:schemeClr>
                </a:solidFill>
              </a:defRPr>
            </a:lvl1pPr>
          </a:lstStyle>
          <a:p>
            <a:endParaRPr lang="en-US"/>
          </a:p>
        </p:txBody>
      </p:sp>
      <p:sp>
        <p:nvSpPr>
          <p:cNvPr id="6" name="Slide Number Placeholder 5"/>
          <p:cNvSpPr>
            <a:spLocks noGrp="1"/>
          </p:cNvSpPr>
          <p:nvPr>
            <p:ph type="sldNum" sz="quarter" idx="4"/>
          </p:nvPr>
        </p:nvSpPr>
        <p:spPr>
          <a:xfrm>
            <a:off x="5489258" y="9322649"/>
            <a:ext cx="1748790" cy="535517"/>
          </a:xfrm>
          <a:prstGeom prst="rect">
            <a:avLst/>
          </a:prstGeom>
        </p:spPr>
        <p:txBody>
          <a:bodyPr vert="horz" lIns="91440" tIns="45720" rIns="91440" bIns="45720" rtlCol="0" anchor="ctr"/>
          <a:lstStyle>
            <a:lvl1pPr algn="r">
              <a:defRPr sz="1020">
                <a:solidFill>
                  <a:schemeClr val="tx1">
                    <a:tint val="82000"/>
                  </a:schemeClr>
                </a:solidFill>
              </a:defRPr>
            </a:lvl1pPr>
          </a:lstStyle>
          <a:p>
            <a:fld id="{5D808771-37FC-B140-8200-8CFBE9016ED6}" type="slidenum">
              <a:rPr lang="en-US" smtClean="0"/>
              <a:t>‹#›</a:t>
            </a:fld>
            <a:endParaRPr lang="en-US"/>
          </a:p>
        </p:txBody>
      </p:sp>
    </p:spTree>
    <p:extLst>
      <p:ext uri="{BB962C8B-B14F-4D97-AF65-F5344CB8AC3E}">
        <p14:creationId xmlns:p14="http://schemas.microsoft.com/office/powerpoint/2010/main" val="41808629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777240" rtl="0" eaLnBrk="1" latinLnBrk="0" hangingPunct="1">
        <a:lnSpc>
          <a:spcPct val="90000"/>
        </a:lnSpc>
        <a:spcBef>
          <a:spcPct val="0"/>
        </a:spcBef>
        <a:buNone/>
        <a:defRPr sz="3740" kern="1200">
          <a:solidFill>
            <a:schemeClr val="tx1"/>
          </a:solidFill>
          <a:latin typeface="+mj-lt"/>
          <a:ea typeface="+mj-ea"/>
          <a:cs typeface="+mj-cs"/>
        </a:defRPr>
      </a:lvl1pPr>
    </p:titleStyle>
    <p:bodyStyle>
      <a:lvl1pPr marL="194310" indent="-194310" algn="l" defTabSz="777240" rtl="0" eaLnBrk="1" latinLnBrk="0" hangingPunct="1">
        <a:lnSpc>
          <a:spcPct val="90000"/>
        </a:lnSpc>
        <a:spcBef>
          <a:spcPts val="850"/>
        </a:spcBef>
        <a:buFont typeface="Arial" panose="020B0604020202020204" pitchFamily="34" charset="0"/>
        <a:buChar char="•"/>
        <a:defRPr sz="2380" kern="1200">
          <a:solidFill>
            <a:schemeClr val="tx1"/>
          </a:solidFill>
          <a:latin typeface="+mn-lt"/>
          <a:ea typeface="+mn-ea"/>
          <a:cs typeface="+mn-cs"/>
        </a:defRPr>
      </a:lvl1pPr>
      <a:lvl2pPr marL="582930" indent="-194310" algn="l" defTabSz="777240" rtl="0" eaLnBrk="1" latinLnBrk="0" hangingPunct="1">
        <a:lnSpc>
          <a:spcPct val="90000"/>
        </a:lnSpc>
        <a:spcBef>
          <a:spcPts val="425"/>
        </a:spcBef>
        <a:buFont typeface="Arial" panose="020B0604020202020204" pitchFamily="34" charset="0"/>
        <a:buChar char="•"/>
        <a:defRPr sz="2040" kern="1200">
          <a:solidFill>
            <a:schemeClr val="tx1"/>
          </a:solidFill>
          <a:latin typeface="+mn-lt"/>
          <a:ea typeface="+mn-ea"/>
          <a:cs typeface="+mn-cs"/>
        </a:defRPr>
      </a:lvl2pPr>
      <a:lvl3pPr marL="971550" indent="-194310" algn="l" defTabSz="777240" rtl="0" eaLnBrk="1" latinLnBrk="0" hangingPunct="1">
        <a:lnSpc>
          <a:spcPct val="90000"/>
        </a:lnSpc>
        <a:spcBef>
          <a:spcPts val="425"/>
        </a:spcBef>
        <a:buFont typeface="Arial" panose="020B0604020202020204" pitchFamily="34" charset="0"/>
        <a:buChar char="•"/>
        <a:defRPr sz="1700" kern="1200">
          <a:solidFill>
            <a:schemeClr val="tx1"/>
          </a:solidFill>
          <a:latin typeface="+mn-lt"/>
          <a:ea typeface="+mn-ea"/>
          <a:cs typeface="+mn-cs"/>
        </a:defRPr>
      </a:lvl3pPr>
      <a:lvl4pPr marL="13601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4pPr>
      <a:lvl5pPr marL="174879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5pPr>
      <a:lvl6pPr marL="213741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6pPr>
      <a:lvl7pPr marL="252603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7pPr>
      <a:lvl8pPr marL="291465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8pPr>
      <a:lvl9pPr marL="3303270" indent="-194310" algn="l" defTabSz="777240" rtl="0" eaLnBrk="1" latinLnBrk="0" hangingPunct="1">
        <a:lnSpc>
          <a:spcPct val="90000"/>
        </a:lnSpc>
        <a:spcBef>
          <a:spcPts val="425"/>
        </a:spcBef>
        <a:buFont typeface="Arial" panose="020B0604020202020204" pitchFamily="34" charset="0"/>
        <a:buChar char="•"/>
        <a:defRPr sz="1530" kern="1200">
          <a:solidFill>
            <a:schemeClr val="tx1"/>
          </a:solidFill>
          <a:latin typeface="+mn-lt"/>
          <a:ea typeface="+mn-ea"/>
          <a:cs typeface="+mn-cs"/>
        </a:defRPr>
      </a:lvl9pPr>
    </p:bodyStyle>
    <p:otherStyle>
      <a:defPPr>
        <a:defRPr lang="en-US"/>
      </a:defPPr>
      <a:lvl1pPr marL="0" algn="l" defTabSz="777240" rtl="0" eaLnBrk="1" latinLnBrk="0" hangingPunct="1">
        <a:defRPr sz="1530" kern="1200">
          <a:solidFill>
            <a:schemeClr val="tx1"/>
          </a:solidFill>
          <a:latin typeface="+mn-lt"/>
          <a:ea typeface="+mn-ea"/>
          <a:cs typeface="+mn-cs"/>
        </a:defRPr>
      </a:lvl1pPr>
      <a:lvl2pPr marL="388620" algn="l" defTabSz="777240" rtl="0" eaLnBrk="1" latinLnBrk="0" hangingPunct="1">
        <a:defRPr sz="1530" kern="1200">
          <a:solidFill>
            <a:schemeClr val="tx1"/>
          </a:solidFill>
          <a:latin typeface="+mn-lt"/>
          <a:ea typeface="+mn-ea"/>
          <a:cs typeface="+mn-cs"/>
        </a:defRPr>
      </a:lvl2pPr>
      <a:lvl3pPr marL="777240" algn="l" defTabSz="777240" rtl="0" eaLnBrk="1" latinLnBrk="0" hangingPunct="1">
        <a:defRPr sz="1530" kern="1200">
          <a:solidFill>
            <a:schemeClr val="tx1"/>
          </a:solidFill>
          <a:latin typeface="+mn-lt"/>
          <a:ea typeface="+mn-ea"/>
          <a:cs typeface="+mn-cs"/>
        </a:defRPr>
      </a:lvl3pPr>
      <a:lvl4pPr marL="1165860" algn="l" defTabSz="777240" rtl="0" eaLnBrk="1" latinLnBrk="0" hangingPunct="1">
        <a:defRPr sz="1530" kern="1200">
          <a:solidFill>
            <a:schemeClr val="tx1"/>
          </a:solidFill>
          <a:latin typeface="+mn-lt"/>
          <a:ea typeface="+mn-ea"/>
          <a:cs typeface="+mn-cs"/>
        </a:defRPr>
      </a:lvl4pPr>
      <a:lvl5pPr marL="1554480" algn="l" defTabSz="777240" rtl="0" eaLnBrk="1" latinLnBrk="0" hangingPunct="1">
        <a:defRPr sz="1530" kern="1200">
          <a:solidFill>
            <a:schemeClr val="tx1"/>
          </a:solidFill>
          <a:latin typeface="+mn-lt"/>
          <a:ea typeface="+mn-ea"/>
          <a:cs typeface="+mn-cs"/>
        </a:defRPr>
      </a:lvl5pPr>
      <a:lvl6pPr marL="1943100" algn="l" defTabSz="777240" rtl="0" eaLnBrk="1" latinLnBrk="0" hangingPunct="1">
        <a:defRPr sz="1530" kern="1200">
          <a:solidFill>
            <a:schemeClr val="tx1"/>
          </a:solidFill>
          <a:latin typeface="+mn-lt"/>
          <a:ea typeface="+mn-ea"/>
          <a:cs typeface="+mn-cs"/>
        </a:defRPr>
      </a:lvl6pPr>
      <a:lvl7pPr marL="2331720" algn="l" defTabSz="777240" rtl="0" eaLnBrk="1" latinLnBrk="0" hangingPunct="1">
        <a:defRPr sz="1530" kern="1200">
          <a:solidFill>
            <a:schemeClr val="tx1"/>
          </a:solidFill>
          <a:latin typeface="+mn-lt"/>
          <a:ea typeface="+mn-ea"/>
          <a:cs typeface="+mn-cs"/>
        </a:defRPr>
      </a:lvl7pPr>
      <a:lvl8pPr marL="2720340" algn="l" defTabSz="777240" rtl="0" eaLnBrk="1" latinLnBrk="0" hangingPunct="1">
        <a:defRPr sz="1530" kern="1200">
          <a:solidFill>
            <a:schemeClr val="tx1"/>
          </a:solidFill>
          <a:latin typeface="+mn-lt"/>
          <a:ea typeface="+mn-ea"/>
          <a:cs typeface="+mn-cs"/>
        </a:defRPr>
      </a:lvl8pPr>
      <a:lvl9pPr marL="3108960" algn="l" defTabSz="777240" rtl="0" eaLnBrk="1" latinLnBrk="0" hangingPunct="1">
        <a:defRPr sz="153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7.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7.xml"/></Relationships>
</file>

<file path=ppt/slides/_rels/slide11.xml.rels><?xml version="1.0" encoding="UTF-8" standalone="yes"?>
<Relationships xmlns="http://schemas.openxmlformats.org/package/2006/relationships"><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7.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12.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7.xml"/><Relationship Id="rId4" Type="http://schemas.openxmlformats.org/officeDocument/2006/relationships/image" Target="../media/image22.png"/></Relationships>
</file>

<file path=ppt/slides/_rels/slide1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7.xml"/><Relationship Id="rId4" Type="http://schemas.openxmlformats.org/officeDocument/2006/relationships/image" Target="../media/image25.png"/></Relationships>
</file>

<file path=ppt/slides/_rels/slide14.xml.rels><?xml version="1.0" encoding="UTF-8" standalone="yes"?>
<Relationships xmlns="http://schemas.openxmlformats.org/package/2006/relationships"><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5.xml"/><Relationship Id="rId1" Type="http://schemas.openxmlformats.org/officeDocument/2006/relationships/slideLayout" Target="../slideLayouts/slideLayout7.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png"/></Relationships>
</file>

<file path=ppt/slides/_rels/slide1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31.png"/><Relationship Id="rId1" Type="http://schemas.openxmlformats.org/officeDocument/2006/relationships/slideLayout" Target="../slideLayouts/slideLayout7.xml"/><Relationship Id="rId5" Type="http://schemas.openxmlformats.org/officeDocument/2006/relationships/image" Target="../media/image34.png"/><Relationship Id="rId4" Type="http://schemas.openxmlformats.org/officeDocument/2006/relationships/image" Target="../media/image33.png"/></Relationships>
</file>

<file path=ppt/slides/_rels/slide16.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7.xml"/></Relationships>
</file>

<file path=ppt/slides/_rels/slide17.xml.rels><?xml version="1.0" encoding="UTF-8" standalone="yes"?>
<Relationships xmlns="http://schemas.openxmlformats.org/package/2006/relationships"><Relationship Id="rId2" Type="http://schemas.openxmlformats.org/officeDocument/2006/relationships/image" Target="../media/image36.png"/><Relationship Id="rId1" Type="http://schemas.openxmlformats.org/officeDocument/2006/relationships/slideLayout" Target="../slideLayouts/slideLayout7.xml"/></Relationships>
</file>

<file path=ppt/slides/_rels/slide18.xml.rels><?xml version="1.0" encoding="UTF-8" standalone="yes"?>
<Relationships xmlns="http://schemas.openxmlformats.org/package/2006/relationships"><Relationship Id="rId2" Type="http://schemas.openxmlformats.org/officeDocument/2006/relationships/image" Target="../media/image37.jpeg"/><Relationship Id="rId1" Type="http://schemas.openxmlformats.org/officeDocument/2006/relationships/slideLayout" Target="../slideLayouts/slideLayout7.xml"/></Relationships>
</file>

<file path=ppt/slides/_rels/slide19.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6.xml"/><Relationship Id="rId1" Type="http://schemas.openxmlformats.org/officeDocument/2006/relationships/slideLayout" Target="../slideLayouts/slideLayout7.xml"/><Relationship Id="rId5" Type="http://schemas.openxmlformats.org/officeDocument/2006/relationships/image" Target="../media/image40.png"/><Relationship Id="rId4" Type="http://schemas.openxmlformats.org/officeDocument/2006/relationships/image" Target="../media/image39.png"/></Relationships>
</file>

<file path=ppt/slides/_rels/slide2.xml.rels><?xml version="1.0" encoding="UTF-8" standalone="yes"?>
<Relationships xmlns="http://schemas.openxmlformats.org/package/2006/relationships"><Relationship Id="rId2" Type="http://schemas.openxmlformats.org/officeDocument/2006/relationships/image" Target="../media/image2.emf"/><Relationship Id="rId1" Type="http://schemas.openxmlformats.org/officeDocument/2006/relationships/slideLayout" Target="../slideLayouts/slideLayout7.xml"/></Relationships>
</file>

<file path=ppt/slides/_rels/slide20.xml.rels><?xml version="1.0" encoding="UTF-8" standalone="yes"?>
<Relationships xmlns="http://schemas.openxmlformats.org/package/2006/relationships"><Relationship Id="rId8" Type="http://schemas.openxmlformats.org/officeDocument/2006/relationships/image" Target="../media/image47.png"/><Relationship Id="rId3" Type="http://schemas.openxmlformats.org/officeDocument/2006/relationships/image" Target="../media/image42.png"/><Relationship Id="rId7" Type="http://schemas.openxmlformats.org/officeDocument/2006/relationships/image" Target="../media/image46.png"/><Relationship Id="rId2" Type="http://schemas.openxmlformats.org/officeDocument/2006/relationships/image" Target="../media/image41.png"/><Relationship Id="rId1" Type="http://schemas.openxmlformats.org/officeDocument/2006/relationships/slideLayout" Target="../slideLayouts/slideLayout7.xml"/><Relationship Id="rId6" Type="http://schemas.openxmlformats.org/officeDocument/2006/relationships/image" Target="../media/image45.png"/><Relationship Id="rId5" Type="http://schemas.openxmlformats.org/officeDocument/2006/relationships/image" Target="../media/image44.png"/><Relationship Id="rId4" Type="http://schemas.openxmlformats.org/officeDocument/2006/relationships/image" Target="../media/image43.png"/><Relationship Id="rId9" Type="http://schemas.openxmlformats.org/officeDocument/2006/relationships/image" Target="../media/image48.png"/></Relationships>
</file>

<file path=ppt/slides/_rels/slide21.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49.png"/><Relationship Id="rId7" Type="http://schemas.openxmlformats.org/officeDocument/2006/relationships/image" Target="../media/image53.png"/><Relationship Id="rId2" Type="http://schemas.openxmlformats.org/officeDocument/2006/relationships/notesSlide" Target="../notesSlides/notesSlide7.xml"/><Relationship Id="rId1" Type="http://schemas.openxmlformats.org/officeDocument/2006/relationships/slideLayout" Target="../slideLayouts/slideLayout7.xml"/><Relationship Id="rId6" Type="http://schemas.openxmlformats.org/officeDocument/2006/relationships/image" Target="../media/image52.png"/><Relationship Id="rId5" Type="http://schemas.openxmlformats.org/officeDocument/2006/relationships/image" Target="../media/image51.png"/><Relationship Id="rId4" Type="http://schemas.openxmlformats.org/officeDocument/2006/relationships/image" Target="../media/image50.png"/><Relationship Id="rId9" Type="http://schemas.openxmlformats.org/officeDocument/2006/relationships/image" Target="../media/image55.png"/></Relationships>
</file>

<file path=ppt/slides/_rels/slide22.xml.rels><?xml version="1.0" encoding="UTF-8" standalone="yes"?>
<Relationships xmlns="http://schemas.openxmlformats.org/package/2006/relationships"><Relationship Id="rId8" Type="http://schemas.openxmlformats.org/officeDocument/2006/relationships/image" Target="../media/image61.png"/><Relationship Id="rId3" Type="http://schemas.openxmlformats.org/officeDocument/2006/relationships/image" Target="../media/image56.png"/><Relationship Id="rId7" Type="http://schemas.openxmlformats.org/officeDocument/2006/relationships/image" Target="../media/image60.png"/><Relationship Id="rId2" Type="http://schemas.openxmlformats.org/officeDocument/2006/relationships/image" Target="../media/image48.png"/><Relationship Id="rId1" Type="http://schemas.openxmlformats.org/officeDocument/2006/relationships/slideLayout" Target="../slideLayouts/slideLayout7.xml"/><Relationship Id="rId6" Type="http://schemas.openxmlformats.org/officeDocument/2006/relationships/image" Target="../media/image59.png"/><Relationship Id="rId5" Type="http://schemas.openxmlformats.org/officeDocument/2006/relationships/image" Target="../media/image58.png"/><Relationship Id="rId10" Type="http://schemas.openxmlformats.org/officeDocument/2006/relationships/image" Target="../media/image63.png"/><Relationship Id="rId4" Type="http://schemas.openxmlformats.org/officeDocument/2006/relationships/image" Target="../media/image57.png"/><Relationship Id="rId9" Type="http://schemas.openxmlformats.org/officeDocument/2006/relationships/image" Target="../media/image62.png"/></Relationships>
</file>

<file path=ppt/slides/_rels/slide23.xml.rels><?xml version="1.0" encoding="UTF-8" standalone="yes"?>
<Relationships xmlns="http://schemas.openxmlformats.org/package/2006/relationships"><Relationship Id="rId8" Type="http://schemas.openxmlformats.org/officeDocument/2006/relationships/image" Target="../media/image70.png"/><Relationship Id="rId3" Type="http://schemas.openxmlformats.org/officeDocument/2006/relationships/image" Target="../media/image65.png"/><Relationship Id="rId7" Type="http://schemas.openxmlformats.org/officeDocument/2006/relationships/image" Target="../media/image69.png"/><Relationship Id="rId2" Type="http://schemas.openxmlformats.org/officeDocument/2006/relationships/image" Target="../media/image64.png"/><Relationship Id="rId1" Type="http://schemas.openxmlformats.org/officeDocument/2006/relationships/slideLayout" Target="../slideLayouts/slideLayout7.xml"/><Relationship Id="rId6" Type="http://schemas.openxmlformats.org/officeDocument/2006/relationships/image" Target="../media/image68.png"/><Relationship Id="rId5" Type="http://schemas.openxmlformats.org/officeDocument/2006/relationships/image" Target="../media/image67.png"/><Relationship Id="rId4" Type="http://schemas.openxmlformats.org/officeDocument/2006/relationships/image" Target="../media/image66.png"/><Relationship Id="rId9" Type="http://schemas.openxmlformats.org/officeDocument/2006/relationships/image" Target="../media/image71.png"/></Relationships>
</file>

<file path=ppt/slides/_rels/slide3.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xml.rels><?xml version="1.0" encoding="UTF-8" standalone="yes"?>
<Relationships xmlns="http://schemas.openxmlformats.org/package/2006/relationships"><Relationship Id="rId8" Type="http://schemas.openxmlformats.org/officeDocument/2006/relationships/image" Target="../media/image9.png"/><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image" Target="../media/image3.png"/><Relationship Id="rId1" Type="http://schemas.openxmlformats.org/officeDocument/2006/relationships/slideLayout" Target="../slideLayouts/slideLayout7.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5.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11.png"/><Relationship Id="rId7" Type="http://schemas.openxmlformats.org/officeDocument/2006/relationships/image" Target="../media/image7.png"/><Relationship Id="rId2" Type="http://schemas.openxmlformats.org/officeDocument/2006/relationships/notesSlide" Target="../notesSlides/notesSlide1.xml"/><Relationship Id="rId1" Type="http://schemas.openxmlformats.org/officeDocument/2006/relationships/slideLayout" Target="../slideLayouts/slideLayout7.xml"/><Relationship Id="rId6" Type="http://schemas.openxmlformats.org/officeDocument/2006/relationships/image" Target="../media/image6.png"/><Relationship Id="rId5" Type="http://schemas.openxmlformats.org/officeDocument/2006/relationships/image" Target="../media/image5.png"/><Relationship Id="rId10" Type="http://schemas.openxmlformats.org/officeDocument/2006/relationships/image" Target="../media/image10.png"/><Relationship Id="rId4" Type="http://schemas.openxmlformats.org/officeDocument/2006/relationships/image" Target="../media/image4.png"/><Relationship Id="rId9" Type="http://schemas.openxmlformats.org/officeDocument/2006/relationships/image" Target="../media/image9.png"/></Relationships>
</file>

<file path=ppt/slides/_rels/slide6.xml.rels><?xml version="1.0" encoding="UTF-8" standalone="yes"?>
<Relationships xmlns="http://schemas.openxmlformats.org/package/2006/relationships"><Relationship Id="rId2" Type="http://schemas.openxmlformats.org/officeDocument/2006/relationships/image" Target="../media/image12.emf"/><Relationship Id="rId1" Type="http://schemas.openxmlformats.org/officeDocument/2006/relationships/slideLayout" Target="../slideLayouts/slideLayout7.xml"/></Relationships>
</file>

<file path=ppt/slides/_rels/slide7.xml.rels><?xml version="1.0" encoding="UTF-8" standalone="yes"?>
<Relationships xmlns="http://schemas.openxmlformats.org/package/2006/relationships"><Relationship Id="rId2" Type="http://schemas.openxmlformats.org/officeDocument/2006/relationships/image" Target="../media/image13.emf"/><Relationship Id="rId1" Type="http://schemas.openxmlformats.org/officeDocument/2006/relationships/slideLayout" Target="../slideLayouts/slideLayout7.xml"/></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3.xml"/><Relationship Id="rId1" Type="http://schemas.openxmlformats.org/officeDocument/2006/relationships/slideLayout" Target="../slideLayouts/slideLayout7.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descr="A map of the arctic&#10;&#10;AI-generated content may be incorrect.">
            <a:extLst>
              <a:ext uri="{FF2B5EF4-FFF2-40B4-BE49-F238E27FC236}">
                <a16:creationId xmlns:a16="http://schemas.microsoft.com/office/drawing/2014/main" id="{0B73755D-1EA7-1EBE-56DA-D51878B199D1}"/>
              </a:ext>
            </a:extLst>
          </p:cNvPr>
          <p:cNvPicPr>
            <a:picLocks noChangeAspect="1"/>
          </p:cNvPicPr>
          <p:nvPr/>
        </p:nvPicPr>
        <p:blipFill>
          <a:blip r:embed="rId2"/>
          <a:stretch>
            <a:fillRect/>
          </a:stretch>
        </p:blipFill>
        <p:spPr>
          <a:xfrm>
            <a:off x="392126" y="165100"/>
            <a:ext cx="6988148" cy="5930900"/>
          </a:xfrm>
          <a:prstGeom prst="rect">
            <a:avLst/>
          </a:prstGeom>
        </p:spPr>
      </p:pic>
    </p:spTree>
    <p:extLst>
      <p:ext uri="{BB962C8B-B14F-4D97-AF65-F5344CB8AC3E}">
        <p14:creationId xmlns:p14="http://schemas.microsoft.com/office/powerpoint/2010/main" val="347593055"/>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C8436A49-B363-9C7E-C1BA-9D1346C6151C}"/>
              </a:ext>
            </a:extLst>
          </p:cNvPr>
          <p:cNvSpPr txBox="1"/>
          <p:nvPr/>
        </p:nvSpPr>
        <p:spPr>
          <a:xfrm>
            <a:off x="836930" y="329607"/>
            <a:ext cx="6098540" cy="6419065"/>
          </a:xfrm>
          <a:prstGeom prst="rect">
            <a:avLst/>
          </a:prstGeom>
          <a:noFill/>
        </p:spPr>
        <p:txBody>
          <a:bodyPr wrap="square">
            <a:spAutoFit/>
          </a:bodyPr>
          <a:lstStyle/>
          <a:p>
            <a:pPr>
              <a:lnSpc>
                <a:spcPct val="200000"/>
              </a:lnSpc>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Figure 2: Sea ice coverage from 8 transits of the HR line (A) and 7 transits of the HRE line (B). White indicates consolidated (&gt;85%) sea ice coverage, light blue indicates MIZ conditions, and dark blue indicates open water (&lt;15% sea ice). Latitude is indicated on the upper axis and distance in km from the northernmost point on each transect is indicated on the bottom axis. Mean sections of absolute geostrophic velocity from 8 transits of the HR line (C) and the HRE line (D) overlaid with potential density contours in white. </a:t>
            </a:r>
            <a:r>
              <a:rPr lang="en-US" sz="1600" kern="100" dirty="0">
                <a:latin typeface="Times New Roman" panose="02020603050405020304" pitchFamily="18" charset="0"/>
                <a:ea typeface="Aptos" panose="020B0004020202020204" pitchFamily="34" charset="0"/>
                <a:cs typeface="Times New Roman" panose="02020603050405020304" pitchFamily="18" charset="0"/>
              </a:rPr>
              <a:t>Mean sections of bottle measured </a:t>
            </a:r>
            <a:r>
              <a:rPr lang="en-US" sz="1600" kern="100" dirty="0" err="1">
                <a:latin typeface="Times New Roman" panose="02020603050405020304" pitchFamily="18" charset="0"/>
                <a:ea typeface="Aptos" panose="020B0004020202020204" pitchFamily="34" charset="0"/>
                <a:cs typeface="Times New Roman" panose="02020603050405020304" pitchFamily="18" charset="0"/>
              </a:rPr>
              <a:t>Chl</a:t>
            </a:r>
            <a:r>
              <a:rPr lang="en-US" sz="1600" kern="100" dirty="0">
                <a:latin typeface="Times New Roman" panose="02020603050405020304" pitchFamily="18" charset="0"/>
                <a:ea typeface="Aptos" panose="020B0004020202020204" pitchFamily="34" charset="0"/>
                <a:cs typeface="Times New Roman" panose="02020603050405020304" pitchFamily="18" charset="0"/>
              </a:rPr>
              <a:t> </a:t>
            </a:r>
            <a:r>
              <a:rPr lang="en-US" sz="1600" i="1" kern="100" dirty="0">
                <a:latin typeface="Times New Roman" panose="02020603050405020304" pitchFamily="18" charset="0"/>
                <a:ea typeface="Aptos" panose="020B0004020202020204" pitchFamily="34" charset="0"/>
                <a:cs typeface="Times New Roman" panose="02020603050405020304" pitchFamily="18" charset="0"/>
              </a:rPr>
              <a:t>a</a:t>
            </a:r>
            <a:r>
              <a:rPr lang="en-US" sz="1600" kern="100" dirty="0">
                <a:latin typeface="Times New Roman" panose="02020603050405020304" pitchFamily="18" charset="0"/>
                <a:ea typeface="Aptos" panose="020B0004020202020204" pitchFamily="34" charset="0"/>
                <a:cs typeface="Times New Roman" panose="02020603050405020304" pitchFamily="18" charset="0"/>
              </a:rPr>
              <a:t> from 8 transits of the HR line (E) and seven transits of the HRE line (F), both overlaid with potential density contours in white. Mean </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sediment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Chl</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i="1" kern="100" dirty="0">
                <a:effectLst/>
                <a:latin typeface="Times New Roman" panose="02020603050405020304" pitchFamily="18" charset="0"/>
                <a:ea typeface="Aptos" panose="020B0004020202020204" pitchFamily="34" charset="0"/>
                <a:cs typeface="Times New Roman" panose="02020603050405020304" pitchFamily="18" charset="0"/>
              </a:rPr>
              <a:t>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concentration from from 8 transits of the HR line (G) and the HRE line (H). Error bars indicate one standard deviation.</a:t>
            </a:r>
          </a:p>
        </p:txBody>
      </p:sp>
    </p:spTree>
    <p:extLst>
      <p:ext uri="{BB962C8B-B14F-4D97-AF65-F5344CB8AC3E}">
        <p14:creationId xmlns:p14="http://schemas.microsoft.com/office/powerpoint/2010/main" val="1860204557"/>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A043C63-C526-4F98-1D87-812C3F18C794}"/>
            </a:ext>
          </a:extLst>
        </p:cNvPr>
        <p:cNvGrpSpPr/>
        <p:nvPr/>
      </p:nvGrpSpPr>
      <p:grpSpPr>
        <a:xfrm>
          <a:off x="0" y="0"/>
          <a:ext cx="0" cy="0"/>
          <a:chOff x="0" y="0"/>
          <a:chExt cx="0" cy="0"/>
        </a:xfrm>
      </p:grpSpPr>
      <p:sp>
        <p:nvSpPr>
          <p:cNvPr id="13" name="TextBox 12">
            <a:extLst>
              <a:ext uri="{FF2B5EF4-FFF2-40B4-BE49-F238E27FC236}">
                <a16:creationId xmlns:a16="http://schemas.microsoft.com/office/drawing/2014/main" id="{19EFCA0E-9F42-1B66-1551-0F1575854530}"/>
              </a:ext>
            </a:extLst>
          </p:cNvPr>
          <p:cNvSpPr txBox="1"/>
          <p:nvPr/>
        </p:nvSpPr>
        <p:spPr>
          <a:xfrm>
            <a:off x="423107" y="7244276"/>
            <a:ext cx="6448646" cy="923330"/>
          </a:xfrm>
          <a:prstGeom prst="rect">
            <a:avLst/>
          </a:prstGeom>
          <a:noFill/>
        </p:spPr>
        <p:txBody>
          <a:bodyPr wrap="square" rtlCol="0">
            <a:spAutoFit/>
          </a:bodyPr>
          <a:lstStyle/>
          <a:p>
            <a:r>
              <a:rPr lang="en-US" dirty="0"/>
              <a:t>Fig. 3: Depth-integrated (A) </a:t>
            </a:r>
            <a:r>
              <a:rPr lang="en-US" dirty="0" err="1"/>
              <a:t>Chl</a:t>
            </a:r>
            <a:r>
              <a:rPr lang="en-US" dirty="0"/>
              <a:t> </a:t>
            </a:r>
            <a:r>
              <a:rPr lang="en-US" i="1" dirty="0"/>
              <a:t>a</a:t>
            </a:r>
            <a:r>
              <a:rPr lang="en-US" dirty="0"/>
              <a:t>, (B) POC, and (C) PON by integration depth. UI stations are shown in blue, MIZ stations are shown in yellow, and OW stations are shown in red </a:t>
            </a:r>
          </a:p>
        </p:txBody>
      </p:sp>
      <p:sp>
        <p:nvSpPr>
          <p:cNvPr id="14" name="TextBox 13">
            <a:extLst>
              <a:ext uri="{FF2B5EF4-FFF2-40B4-BE49-F238E27FC236}">
                <a16:creationId xmlns:a16="http://schemas.microsoft.com/office/drawing/2014/main" id="{86AC8620-341A-6240-A7C5-FDA68561DCBE}"/>
              </a:ext>
            </a:extLst>
          </p:cNvPr>
          <p:cNvSpPr txBox="1"/>
          <p:nvPr/>
        </p:nvSpPr>
        <p:spPr>
          <a:xfrm>
            <a:off x="1164042" y="8437773"/>
            <a:ext cx="4630435" cy="646331"/>
          </a:xfrm>
          <a:prstGeom prst="rect">
            <a:avLst/>
          </a:prstGeom>
          <a:noFill/>
        </p:spPr>
        <p:txBody>
          <a:bodyPr wrap="none" rtlCol="0">
            <a:spAutoFit/>
          </a:bodyPr>
          <a:lstStyle/>
          <a:p>
            <a:r>
              <a:rPr lang="en-US" dirty="0"/>
              <a:t>NEEDS LEGEND: Blue UI, yellow MIZ, red OW</a:t>
            </a:r>
          </a:p>
          <a:p>
            <a:r>
              <a:rPr lang="en-US" dirty="0"/>
              <a:t>NEEDS ABC labels for panels</a:t>
            </a:r>
          </a:p>
        </p:txBody>
      </p:sp>
      <p:grpSp>
        <p:nvGrpSpPr>
          <p:cNvPr id="25" name="Group 24">
            <a:extLst>
              <a:ext uri="{FF2B5EF4-FFF2-40B4-BE49-F238E27FC236}">
                <a16:creationId xmlns:a16="http://schemas.microsoft.com/office/drawing/2014/main" id="{093B913A-824A-4AB3-D021-23F311994912}"/>
              </a:ext>
            </a:extLst>
          </p:cNvPr>
          <p:cNvGrpSpPr/>
          <p:nvPr/>
        </p:nvGrpSpPr>
        <p:grpSpPr>
          <a:xfrm>
            <a:off x="6352038" y="6045109"/>
            <a:ext cx="997255" cy="1199167"/>
            <a:chOff x="6533622" y="6468034"/>
            <a:chExt cx="997255" cy="1199167"/>
          </a:xfrm>
        </p:grpSpPr>
        <p:sp>
          <p:nvSpPr>
            <p:cNvPr id="3" name="Rectangle 2">
              <a:extLst>
                <a:ext uri="{FF2B5EF4-FFF2-40B4-BE49-F238E27FC236}">
                  <a16:creationId xmlns:a16="http://schemas.microsoft.com/office/drawing/2014/main" id="{48684C2E-6E93-C7DD-955C-778005836531}"/>
                </a:ext>
              </a:extLst>
            </p:cNvPr>
            <p:cNvSpPr/>
            <p:nvPr/>
          </p:nvSpPr>
          <p:spPr>
            <a:xfrm>
              <a:off x="6928891" y="6529688"/>
              <a:ext cx="601986" cy="3052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UI</a:t>
              </a:r>
            </a:p>
          </p:txBody>
        </p:sp>
        <p:sp>
          <p:nvSpPr>
            <p:cNvPr id="4" name="Rectangle 3">
              <a:extLst>
                <a:ext uri="{FF2B5EF4-FFF2-40B4-BE49-F238E27FC236}">
                  <a16:creationId xmlns:a16="http://schemas.microsoft.com/office/drawing/2014/main" id="{554C8273-B5AB-B6A3-6DC8-8D9815582692}"/>
                </a:ext>
              </a:extLst>
            </p:cNvPr>
            <p:cNvSpPr/>
            <p:nvPr/>
          </p:nvSpPr>
          <p:spPr>
            <a:xfrm>
              <a:off x="6928891" y="6913702"/>
              <a:ext cx="601986" cy="3052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MIZ</a:t>
              </a:r>
            </a:p>
          </p:txBody>
        </p:sp>
        <p:sp>
          <p:nvSpPr>
            <p:cNvPr id="5" name="Rectangle 4">
              <a:extLst>
                <a:ext uri="{FF2B5EF4-FFF2-40B4-BE49-F238E27FC236}">
                  <a16:creationId xmlns:a16="http://schemas.microsoft.com/office/drawing/2014/main" id="{4A063A83-C9A7-FA98-D225-814875A735DB}"/>
                </a:ext>
              </a:extLst>
            </p:cNvPr>
            <p:cNvSpPr/>
            <p:nvPr/>
          </p:nvSpPr>
          <p:spPr>
            <a:xfrm>
              <a:off x="6928891" y="7297715"/>
              <a:ext cx="601986" cy="305273"/>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1600" dirty="0">
                  <a:solidFill>
                    <a:schemeClr val="tx1"/>
                  </a:solidFill>
                </a:rPr>
                <a:t>OW</a:t>
              </a:r>
            </a:p>
          </p:txBody>
        </p:sp>
        <p:pic>
          <p:nvPicPr>
            <p:cNvPr id="18" name="Picture 17" descr="A graph of different colored rectangles&#10;&#10;AI-generated content may be incorrect.">
              <a:extLst>
                <a:ext uri="{FF2B5EF4-FFF2-40B4-BE49-F238E27FC236}">
                  <a16:creationId xmlns:a16="http://schemas.microsoft.com/office/drawing/2014/main" id="{87D0E378-19C9-F284-6EA5-E639E0A0F830}"/>
                </a:ext>
              </a:extLst>
            </p:cNvPr>
            <p:cNvPicPr>
              <a:picLocks noChangeAspect="1"/>
            </p:cNvPicPr>
            <p:nvPr/>
          </p:nvPicPr>
          <p:blipFill>
            <a:blip r:embed="rId3"/>
            <a:srcRect l="79595" t="41147" r="11858" b="46084"/>
            <a:stretch>
              <a:fillRect/>
            </a:stretch>
          </p:blipFill>
          <p:spPr>
            <a:xfrm>
              <a:off x="6533622" y="6468034"/>
              <a:ext cx="601986" cy="1199167"/>
            </a:xfrm>
            <a:prstGeom prst="rect">
              <a:avLst/>
            </a:prstGeom>
          </p:spPr>
        </p:pic>
      </p:grpSp>
      <p:grpSp>
        <p:nvGrpSpPr>
          <p:cNvPr id="17" name="Group 16">
            <a:extLst>
              <a:ext uri="{FF2B5EF4-FFF2-40B4-BE49-F238E27FC236}">
                <a16:creationId xmlns:a16="http://schemas.microsoft.com/office/drawing/2014/main" id="{8F124A11-45FC-9499-1C93-9CB046AFE58F}"/>
              </a:ext>
            </a:extLst>
          </p:cNvPr>
          <p:cNvGrpSpPr/>
          <p:nvPr/>
        </p:nvGrpSpPr>
        <p:grpSpPr>
          <a:xfrm>
            <a:off x="457200" y="2046038"/>
            <a:ext cx="6858000" cy="3048000"/>
            <a:chOff x="457200" y="2046038"/>
            <a:chExt cx="6858000" cy="3048000"/>
          </a:xfrm>
        </p:grpSpPr>
        <p:pic>
          <p:nvPicPr>
            <p:cNvPr id="28" name="Picture 27">
              <a:extLst>
                <a:ext uri="{FF2B5EF4-FFF2-40B4-BE49-F238E27FC236}">
                  <a16:creationId xmlns:a16="http://schemas.microsoft.com/office/drawing/2014/main" id="{EB387B23-69B5-7E1F-3A14-EBACBE606D23}"/>
                </a:ext>
              </a:extLst>
            </p:cNvPr>
            <p:cNvPicPr>
              <a:picLocks noChangeAspect="1"/>
            </p:cNvPicPr>
            <p:nvPr/>
          </p:nvPicPr>
          <p:blipFill>
            <a:blip r:embed="rId4"/>
            <a:stretch>
              <a:fillRect/>
            </a:stretch>
          </p:blipFill>
          <p:spPr>
            <a:xfrm>
              <a:off x="5967231" y="2046038"/>
              <a:ext cx="685800" cy="842061"/>
            </a:xfrm>
            <a:prstGeom prst="rect">
              <a:avLst/>
            </a:prstGeom>
          </p:spPr>
        </p:pic>
        <p:pic>
          <p:nvPicPr>
            <p:cNvPr id="6" name="Picture 5" descr="A screenshot of a graph&#10;&#10;AI-generated content may be incorrect.">
              <a:extLst>
                <a:ext uri="{FF2B5EF4-FFF2-40B4-BE49-F238E27FC236}">
                  <a16:creationId xmlns:a16="http://schemas.microsoft.com/office/drawing/2014/main" id="{14DB1147-1254-6BE0-1538-A52988DBFC3B}"/>
                </a:ext>
              </a:extLst>
            </p:cNvPr>
            <p:cNvPicPr>
              <a:picLocks noChangeAspect="1"/>
            </p:cNvPicPr>
            <p:nvPr/>
          </p:nvPicPr>
          <p:blipFill>
            <a:blip r:embed="rId5"/>
            <a:stretch>
              <a:fillRect/>
            </a:stretch>
          </p:blipFill>
          <p:spPr>
            <a:xfrm>
              <a:off x="457200" y="2046038"/>
              <a:ext cx="2286000" cy="3048000"/>
            </a:xfrm>
            <a:prstGeom prst="rect">
              <a:avLst/>
            </a:prstGeom>
          </p:spPr>
        </p:pic>
        <p:pic>
          <p:nvPicPr>
            <p:cNvPr id="8" name="Picture 7" descr="A graph of candlesticks on a black background&#10;&#10;AI-generated content may be incorrect.">
              <a:extLst>
                <a:ext uri="{FF2B5EF4-FFF2-40B4-BE49-F238E27FC236}">
                  <a16:creationId xmlns:a16="http://schemas.microsoft.com/office/drawing/2014/main" id="{6BC9A804-DC30-F053-8EE3-0E05FDABB87A}"/>
                </a:ext>
              </a:extLst>
            </p:cNvPr>
            <p:cNvPicPr>
              <a:picLocks noChangeAspect="1"/>
            </p:cNvPicPr>
            <p:nvPr/>
          </p:nvPicPr>
          <p:blipFill>
            <a:blip r:embed="rId6"/>
            <a:stretch>
              <a:fillRect/>
            </a:stretch>
          </p:blipFill>
          <p:spPr>
            <a:xfrm>
              <a:off x="2743200" y="2046038"/>
              <a:ext cx="2286000" cy="3048000"/>
            </a:xfrm>
            <a:prstGeom prst="rect">
              <a:avLst/>
            </a:prstGeom>
          </p:spPr>
        </p:pic>
        <p:pic>
          <p:nvPicPr>
            <p:cNvPr id="12" name="Picture 11" descr="A screenshot of a graph&#10;&#10;AI-generated content may be incorrect.">
              <a:extLst>
                <a:ext uri="{FF2B5EF4-FFF2-40B4-BE49-F238E27FC236}">
                  <a16:creationId xmlns:a16="http://schemas.microsoft.com/office/drawing/2014/main" id="{850A1260-0B84-64C8-DE67-B1E9E6C6819A}"/>
                </a:ext>
              </a:extLst>
            </p:cNvPr>
            <p:cNvPicPr>
              <a:picLocks noChangeAspect="1"/>
            </p:cNvPicPr>
            <p:nvPr/>
          </p:nvPicPr>
          <p:blipFill>
            <a:blip r:embed="rId7"/>
            <a:stretch>
              <a:fillRect/>
            </a:stretch>
          </p:blipFill>
          <p:spPr>
            <a:xfrm>
              <a:off x="5029200" y="2046038"/>
              <a:ext cx="2286000" cy="3048000"/>
            </a:xfrm>
            <a:prstGeom prst="rect">
              <a:avLst/>
            </a:prstGeom>
          </p:spPr>
        </p:pic>
      </p:grpSp>
    </p:spTree>
    <p:extLst>
      <p:ext uri="{BB962C8B-B14F-4D97-AF65-F5344CB8AC3E}">
        <p14:creationId xmlns:p14="http://schemas.microsoft.com/office/powerpoint/2010/main" val="1232019984"/>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D3BC433-7A0E-85AA-1EA1-E9CC2358D241}"/>
            </a:ext>
          </a:extLst>
        </p:cNvPr>
        <p:cNvGrpSpPr/>
        <p:nvPr/>
      </p:nvGrpSpPr>
      <p:grpSpPr>
        <a:xfrm>
          <a:off x="0" y="0"/>
          <a:ext cx="0" cy="0"/>
          <a:chOff x="0" y="0"/>
          <a:chExt cx="0" cy="0"/>
        </a:xfrm>
      </p:grpSpPr>
      <p:sp>
        <p:nvSpPr>
          <p:cNvPr id="4" name="TextBox 3">
            <a:extLst>
              <a:ext uri="{FF2B5EF4-FFF2-40B4-BE49-F238E27FC236}">
                <a16:creationId xmlns:a16="http://schemas.microsoft.com/office/drawing/2014/main" id="{D0C8EEB1-B6CE-D222-A143-7230FA8E21B4}"/>
              </a:ext>
            </a:extLst>
          </p:cNvPr>
          <p:cNvSpPr txBox="1"/>
          <p:nvPr/>
        </p:nvSpPr>
        <p:spPr>
          <a:xfrm>
            <a:off x="914400" y="7990934"/>
            <a:ext cx="5943599" cy="1501437"/>
          </a:xfrm>
          <a:prstGeom prst="rect">
            <a:avLst/>
          </a:prstGeom>
          <a:noFill/>
        </p:spPr>
        <p:txBody>
          <a:bodyPr wrap="square">
            <a:spAutoFit/>
          </a:bodyPr>
          <a:lstStyle/>
          <a:p>
            <a:pPr marL="0" marR="0" indent="0">
              <a:lnSpc>
                <a:spcPct val="200000"/>
              </a:lnSpc>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Fig </a:t>
            </a:r>
            <a:r>
              <a:rPr lang="en-US" sz="1600" kern="100" dirty="0">
                <a:latin typeface="Times New Roman" panose="02020603050405020304" pitchFamily="18" charset="0"/>
                <a:ea typeface="Aptos" panose="020B0004020202020204" pitchFamily="34" charset="0"/>
                <a:cs typeface="Times New Roman" panose="02020603050405020304" pitchFamily="18" charset="0"/>
              </a:rPr>
              <a:t>4</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Export fluxes of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Chl</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i="1" kern="100" dirty="0">
                <a:effectLst/>
                <a:latin typeface="Times New Roman" panose="02020603050405020304" pitchFamily="18" charset="0"/>
                <a:ea typeface="Aptos" panose="020B0004020202020204" pitchFamily="34" charset="0"/>
                <a:cs typeface="Times New Roman" panose="02020603050405020304" pitchFamily="18" charset="0"/>
              </a:rPr>
              <a:t>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 POC (B), and PON (C) from traps deployed in consolidated ice, the MIZ, and in open water. Traps at all depths are pooled.</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grpSp>
        <p:nvGrpSpPr>
          <p:cNvPr id="15" name="Group 14">
            <a:extLst>
              <a:ext uri="{FF2B5EF4-FFF2-40B4-BE49-F238E27FC236}">
                <a16:creationId xmlns:a16="http://schemas.microsoft.com/office/drawing/2014/main" id="{A42F6DD5-F6C1-4A6F-A61B-4FC91BB7E0DA}"/>
              </a:ext>
            </a:extLst>
          </p:cNvPr>
          <p:cNvGrpSpPr/>
          <p:nvPr/>
        </p:nvGrpSpPr>
        <p:grpSpPr>
          <a:xfrm>
            <a:off x="457199" y="2260600"/>
            <a:ext cx="6858000" cy="3048000"/>
            <a:chOff x="139700" y="2286000"/>
            <a:chExt cx="6858000" cy="3048000"/>
          </a:xfrm>
        </p:grpSpPr>
        <p:pic>
          <p:nvPicPr>
            <p:cNvPr id="10" name="Picture 9" descr="A graph of a graph&#10;&#10;AI-generated content may be incorrect.">
              <a:extLst>
                <a:ext uri="{FF2B5EF4-FFF2-40B4-BE49-F238E27FC236}">
                  <a16:creationId xmlns:a16="http://schemas.microsoft.com/office/drawing/2014/main" id="{A9DD354B-16F5-CA65-D16F-D699414212A1}"/>
                </a:ext>
              </a:extLst>
            </p:cNvPr>
            <p:cNvPicPr>
              <a:picLocks noChangeAspect="1"/>
            </p:cNvPicPr>
            <p:nvPr/>
          </p:nvPicPr>
          <p:blipFill>
            <a:blip r:embed="rId2"/>
            <a:stretch>
              <a:fillRect/>
            </a:stretch>
          </p:blipFill>
          <p:spPr>
            <a:xfrm>
              <a:off x="139700" y="2286000"/>
              <a:ext cx="2286000" cy="3048000"/>
            </a:xfrm>
            <a:prstGeom prst="rect">
              <a:avLst/>
            </a:prstGeom>
          </p:spPr>
        </p:pic>
        <p:pic>
          <p:nvPicPr>
            <p:cNvPr id="12" name="Picture 11" descr="A graph of a number&#10;&#10;AI-generated content may be incorrect.">
              <a:extLst>
                <a:ext uri="{FF2B5EF4-FFF2-40B4-BE49-F238E27FC236}">
                  <a16:creationId xmlns:a16="http://schemas.microsoft.com/office/drawing/2014/main" id="{DAD224DC-94EB-0A8B-6F87-BD3FB95AC3D4}"/>
                </a:ext>
              </a:extLst>
            </p:cNvPr>
            <p:cNvPicPr>
              <a:picLocks noChangeAspect="1"/>
            </p:cNvPicPr>
            <p:nvPr/>
          </p:nvPicPr>
          <p:blipFill>
            <a:blip r:embed="rId3"/>
            <a:stretch>
              <a:fillRect/>
            </a:stretch>
          </p:blipFill>
          <p:spPr>
            <a:xfrm>
              <a:off x="2425700" y="2286000"/>
              <a:ext cx="2286000" cy="3048000"/>
            </a:xfrm>
            <a:prstGeom prst="rect">
              <a:avLst/>
            </a:prstGeom>
          </p:spPr>
        </p:pic>
        <p:pic>
          <p:nvPicPr>
            <p:cNvPr id="14" name="Picture 13" descr="A graph with a black background&#10;&#10;AI-generated content may be incorrect.">
              <a:extLst>
                <a:ext uri="{FF2B5EF4-FFF2-40B4-BE49-F238E27FC236}">
                  <a16:creationId xmlns:a16="http://schemas.microsoft.com/office/drawing/2014/main" id="{C3CD453B-0F1D-E389-A075-03BC1EBA54D8}"/>
                </a:ext>
              </a:extLst>
            </p:cNvPr>
            <p:cNvPicPr>
              <a:picLocks noChangeAspect="1"/>
            </p:cNvPicPr>
            <p:nvPr/>
          </p:nvPicPr>
          <p:blipFill>
            <a:blip r:embed="rId4"/>
            <a:stretch>
              <a:fillRect/>
            </a:stretch>
          </p:blipFill>
          <p:spPr>
            <a:xfrm>
              <a:off x="4711700" y="2286000"/>
              <a:ext cx="2286000" cy="3048000"/>
            </a:xfrm>
            <a:prstGeom prst="rect">
              <a:avLst/>
            </a:prstGeom>
          </p:spPr>
        </p:pic>
      </p:grpSp>
    </p:spTree>
    <p:extLst>
      <p:ext uri="{BB962C8B-B14F-4D97-AF65-F5344CB8AC3E}">
        <p14:creationId xmlns:p14="http://schemas.microsoft.com/office/powerpoint/2010/main" val="19823923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F0AA42-0111-1E1B-518A-B7F32A35F227}"/>
            </a:ext>
          </a:extLst>
        </p:cNvPr>
        <p:cNvGrpSpPr/>
        <p:nvPr/>
      </p:nvGrpSpPr>
      <p:grpSpPr>
        <a:xfrm>
          <a:off x="0" y="0"/>
          <a:ext cx="0" cy="0"/>
          <a:chOff x="0" y="0"/>
          <a:chExt cx="0" cy="0"/>
        </a:xfrm>
      </p:grpSpPr>
      <p:sp>
        <p:nvSpPr>
          <p:cNvPr id="3" name="Rectangle 5">
            <a:extLst>
              <a:ext uri="{FF2B5EF4-FFF2-40B4-BE49-F238E27FC236}">
                <a16:creationId xmlns:a16="http://schemas.microsoft.com/office/drawing/2014/main" id="{15E47D4F-3D26-D3D0-24ED-42F90A7CFAC0}"/>
              </a:ext>
            </a:extLst>
          </p:cNvPr>
          <p:cNvSpPr>
            <a:spLocks noChangeArrowheads="1"/>
          </p:cNvSpPr>
          <p:nvPr/>
        </p:nvSpPr>
        <p:spPr bwMode="auto">
          <a:xfrm>
            <a:off x="0" y="7505700"/>
            <a:ext cx="7772400" cy="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none" lIns="91440" tIns="45720" rIns="91440" bIns="45720" numCol="1" anchor="ctr" anchorCtr="0" compatLnSpc="1">
            <a:prstTxWarp prst="textNoShape">
              <a:avLst/>
            </a:prstTxWarp>
            <a:spAutoFit/>
          </a:bodyPr>
          <a:lstStyle/>
          <a:p>
            <a:pPr marL="0" marR="0" lvl="0" indent="0" algn="l" defTabSz="914400" rtl="0" eaLnBrk="0" fontAlgn="base" latinLnBrk="0" hangingPunct="0">
              <a:lnSpc>
                <a:spcPct val="100000"/>
              </a:lnSpc>
              <a:spcBef>
                <a:spcPct val="0"/>
              </a:spcBef>
              <a:spcAft>
                <a:spcPct val="0"/>
              </a:spcAft>
              <a:buClrTx/>
              <a:buSzTx/>
              <a:buFontTx/>
              <a:buNone/>
              <a:tabLst/>
            </a:pPr>
            <a:br>
              <a:rPr kumimoji="0" lang="en-US" altLang="en-US" sz="1200" b="0" i="0" u="none" strike="noStrike" cap="none" normalizeH="0" baseline="0">
                <a:ln>
                  <a:noFill/>
                </a:ln>
                <a:solidFill>
                  <a:schemeClr val="tx1"/>
                </a:solidFill>
                <a:effectLst/>
                <a:latin typeface="Times New Roman" panose="02020603050405020304" pitchFamily="18" charset="0"/>
                <a:ea typeface="Aptos" panose="020B0004020202020204" pitchFamily="34" charset="0"/>
                <a:cs typeface="Times New Roman" panose="02020603050405020304" pitchFamily="18" charset="0"/>
              </a:rPr>
            </a:br>
            <a:endParaRPr kumimoji="0" lang="en-US" altLang="en-US" sz="1800" b="0" i="0" u="none" strike="noStrike" cap="none" normalizeH="0" baseline="0">
              <a:ln>
                <a:noFill/>
              </a:ln>
              <a:solidFill>
                <a:schemeClr val="tx1"/>
              </a:solidFill>
              <a:effectLst/>
              <a:latin typeface="Arial" panose="020B0604020202020204" pitchFamily="34" charset="0"/>
            </a:endParaRPr>
          </a:p>
        </p:txBody>
      </p:sp>
      <p:sp>
        <p:nvSpPr>
          <p:cNvPr id="5" name="TextBox 4">
            <a:extLst>
              <a:ext uri="{FF2B5EF4-FFF2-40B4-BE49-F238E27FC236}">
                <a16:creationId xmlns:a16="http://schemas.microsoft.com/office/drawing/2014/main" id="{F1FE52EB-A7F1-05B6-5B31-6C3942CFB874}"/>
              </a:ext>
            </a:extLst>
          </p:cNvPr>
          <p:cNvSpPr txBox="1"/>
          <p:nvPr/>
        </p:nvSpPr>
        <p:spPr>
          <a:xfrm>
            <a:off x="281763" y="7635913"/>
            <a:ext cx="7208874" cy="1995867"/>
          </a:xfrm>
          <a:prstGeom prst="rect">
            <a:avLst/>
          </a:prstGeom>
          <a:noFill/>
        </p:spPr>
        <p:txBody>
          <a:bodyPr wrap="square">
            <a:spAutoFit/>
          </a:bodyPr>
          <a:lstStyle/>
          <a:p>
            <a:pPr marL="0" marR="0" indent="0">
              <a:lnSpc>
                <a:spcPct val="200000"/>
              </a:lnSpc>
              <a:buNone/>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Figure  5:  Measured fluxes of </a:t>
            </a:r>
            <a:r>
              <a:rPr lang="en-US" sz="1600" kern="100" dirty="0" err="1">
                <a:effectLst/>
                <a:latin typeface="Aptos" panose="020B0004020202020204" pitchFamily="34" charset="0"/>
                <a:ea typeface="Aptos" panose="020B0004020202020204" pitchFamily="34" charset="0"/>
                <a:cs typeface="Times New Roman" panose="02020603050405020304" pitchFamily="18" charset="0"/>
              </a:rPr>
              <a:t>Chl</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t>
            </a:r>
            <a:r>
              <a:rPr lang="en-US" sz="1600" i="1" kern="100" dirty="0">
                <a:effectLst/>
                <a:latin typeface="Aptos" panose="020B0004020202020204" pitchFamily="34" charset="0"/>
                <a:ea typeface="Aptos" panose="020B0004020202020204" pitchFamily="34" charset="0"/>
                <a:cs typeface="Times New Roman" panose="02020603050405020304" pitchFamily="18" charset="0"/>
              </a:rPr>
              <a:t>a</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 (A), POC (B), and PON (C) plotted against the vertical mean from the surface to the trap depth of the potential density gradient along the HR or HRE transect at the point of trap deployment. Results of a simple linear regression are shown on each plot.</a:t>
            </a:r>
          </a:p>
        </p:txBody>
      </p:sp>
      <p:grpSp>
        <p:nvGrpSpPr>
          <p:cNvPr id="10" name="Group 9">
            <a:extLst>
              <a:ext uri="{FF2B5EF4-FFF2-40B4-BE49-F238E27FC236}">
                <a16:creationId xmlns:a16="http://schemas.microsoft.com/office/drawing/2014/main" id="{E3ED469C-357F-71AC-AA55-CE489B0DAAEF}"/>
              </a:ext>
            </a:extLst>
          </p:cNvPr>
          <p:cNvGrpSpPr/>
          <p:nvPr/>
        </p:nvGrpSpPr>
        <p:grpSpPr>
          <a:xfrm>
            <a:off x="457200" y="2882900"/>
            <a:ext cx="6858000" cy="2286000"/>
            <a:chOff x="254000" y="2286000"/>
            <a:chExt cx="6858000" cy="2286000"/>
          </a:xfrm>
        </p:grpSpPr>
        <p:pic>
          <p:nvPicPr>
            <p:cNvPr id="4" name="Picture 3" descr="A black screen with numbers&#10;&#10;AI-generated content may be incorrect.">
              <a:extLst>
                <a:ext uri="{FF2B5EF4-FFF2-40B4-BE49-F238E27FC236}">
                  <a16:creationId xmlns:a16="http://schemas.microsoft.com/office/drawing/2014/main" id="{42B4ADE2-A759-E7BD-8DCE-522823D51BCE}"/>
                </a:ext>
              </a:extLst>
            </p:cNvPr>
            <p:cNvPicPr>
              <a:picLocks noChangeAspect="1"/>
            </p:cNvPicPr>
            <p:nvPr/>
          </p:nvPicPr>
          <p:blipFill>
            <a:blip r:embed="rId2"/>
            <a:stretch>
              <a:fillRect/>
            </a:stretch>
          </p:blipFill>
          <p:spPr>
            <a:xfrm>
              <a:off x="254000" y="2286000"/>
              <a:ext cx="2286000" cy="2286000"/>
            </a:xfrm>
            <a:prstGeom prst="rect">
              <a:avLst/>
            </a:prstGeom>
          </p:spPr>
        </p:pic>
        <p:pic>
          <p:nvPicPr>
            <p:cNvPr id="7" name="Picture 6" descr="A screenshot of a black screen&#10;&#10;AI-generated content may be incorrect.">
              <a:extLst>
                <a:ext uri="{FF2B5EF4-FFF2-40B4-BE49-F238E27FC236}">
                  <a16:creationId xmlns:a16="http://schemas.microsoft.com/office/drawing/2014/main" id="{153D8220-C3F6-E570-7CFB-ADA57E9FADE6}"/>
                </a:ext>
              </a:extLst>
            </p:cNvPr>
            <p:cNvPicPr>
              <a:picLocks noChangeAspect="1"/>
            </p:cNvPicPr>
            <p:nvPr/>
          </p:nvPicPr>
          <p:blipFill>
            <a:blip r:embed="rId3"/>
            <a:stretch>
              <a:fillRect/>
            </a:stretch>
          </p:blipFill>
          <p:spPr>
            <a:xfrm>
              <a:off x="2540000" y="2286000"/>
              <a:ext cx="2286000" cy="2286000"/>
            </a:xfrm>
            <a:prstGeom prst="rect">
              <a:avLst/>
            </a:prstGeom>
          </p:spPr>
        </p:pic>
        <p:pic>
          <p:nvPicPr>
            <p:cNvPr id="9" name="Picture 8" descr="A screenshot of a black screen&#10;&#10;AI-generated content may be incorrect.">
              <a:extLst>
                <a:ext uri="{FF2B5EF4-FFF2-40B4-BE49-F238E27FC236}">
                  <a16:creationId xmlns:a16="http://schemas.microsoft.com/office/drawing/2014/main" id="{5F47A3FB-4660-89DC-D8DE-8C50FD941360}"/>
                </a:ext>
              </a:extLst>
            </p:cNvPr>
            <p:cNvPicPr>
              <a:picLocks noChangeAspect="1"/>
            </p:cNvPicPr>
            <p:nvPr/>
          </p:nvPicPr>
          <p:blipFill>
            <a:blip r:embed="rId4"/>
            <a:stretch>
              <a:fillRect/>
            </a:stretch>
          </p:blipFill>
          <p:spPr>
            <a:xfrm>
              <a:off x="4826000" y="2286000"/>
              <a:ext cx="2286000" cy="2286000"/>
            </a:xfrm>
            <a:prstGeom prst="rect">
              <a:avLst/>
            </a:prstGeom>
          </p:spPr>
        </p:pic>
      </p:grpSp>
    </p:spTree>
    <p:extLst>
      <p:ext uri="{BB962C8B-B14F-4D97-AF65-F5344CB8AC3E}">
        <p14:creationId xmlns:p14="http://schemas.microsoft.com/office/powerpoint/2010/main" val="3308625285"/>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FA1901-8F12-43A6-695D-9482D9371C6D}"/>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4AE30D09-0372-F71C-8700-FDF00CD754BE}"/>
              </a:ext>
            </a:extLst>
          </p:cNvPr>
          <p:cNvSpPr txBox="1"/>
          <p:nvPr/>
        </p:nvSpPr>
        <p:spPr>
          <a:xfrm>
            <a:off x="287421" y="6627274"/>
            <a:ext cx="7611979" cy="3464410"/>
          </a:xfrm>
          <a:prstGeom prst="rect">
            <a:avLst/>
          </a:prstGeom>
          <a:noFill/>
        </p:spPr>
        <p:txBody>
          <a:bodyPr wrap="square">
            <a:spAutoFit/>
          </a:bodyPr>
          <a:lstStyle/>
          <a:p>
            <a:pPr marL="0" marR="0" indent="0">
              <a:lnSpc>
                <a:spcPct val="200000"/>
              </a:lnSpc>
              <a:buNone/>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Figure 6: Measured fluxes of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Chl</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i="1" kern="100" dirty="0">
                <a:effectLst/>
                <a:latin typeface="Times New Roman" panose="02020603050405020304" pitchFamily="18" charset="0"/>
                <a:ea typeface="Aptos" panose="020B0004020202020204" pitchFamily="34" charset="0"/>
                <a:cs typeface="Times New Roman" panose="02020603050405020304" pitchFamily="18" charset="0"/>
              </a:rPr>
              <a:t>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 POC (B), and PON (C) plotted against depth integrated </a:t>
            </a:r>
            <a:r>
              <a:rPr lang="en-US" sz="1600" kern="100" dirty="0" err="1">
                <a:effectLst/>
                <a:latin typeface="Times New Roman" panose="02020603050405020304" pitchFamily="18" charset="0"/>
                <a:ea typeface="Aptos" panose="020B0004020202020204" pitchFamily="34" charset="0"/>
                <a:cs typeface="Times New Roman" panose="02020603050405020304" pitchFamily="18" charset="0"/>
              </a:rPr>
              <a:t>Chl</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a:t>
            </a:r>
            <a:r>
              <a:rPr lang="en-US" sz="1600" i="1" kern="100" dirty="0">
                <a:effectLst/>
                <a:latin typeface="Times New Roman" panose="02020603050405020304" pitchFamily="18" charset="0"/>
                <a:ea typeface="Aptos" panose="020B0004020202020204" pitchFamily="34" charset="0"/>
                <a:cs typeface="Times New Roman" panose="02020603050405020304" pitchFamily="18" charset="0"/>
              </a:rPr>
              <a:t>a</a:t>
            </a: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 from the sea surface to the trap depth. Traps determined to be impacted by the water mass front are shown in red, and traps that were deployed outside the frontal feature are shown in blue. Results of a simple linear regression are shown on each plot if significant. Shape of the points indicates ice coverage at the deployment station.</a:t>
            </a:r>
          </a:p>
          <a:p>
            <a:pPr marL="0" marR="0" indent="0">
              <a:lnSpc>
                <a:spcPct val="200000"/>
              </a:lnSpc>
              <a:buNone/>
            </a:pPr>
            <a:endParaRPr lang="en-US" sz="1600" kern="100" dirty="0">
              <a:latin typeface="Times New Roman" panose="02020603050405020304" pitchFamily="18" charset="0"/>
              <a:ea typeface="Aptos" panose="020B0004020202020204" pitchFamily="34" charset="0"/>
              <a:cs typeface="Times New Roman" panose="02020603050405020304" pitchFamily="18" charset="0"/>
            </a:endParaRPr>
          </a:p>
          <a:p>
            <a:pPr marL="0" marR="0" indent="0">
              <a:lnSpc>
                <a:spcPct val="200000"/>
              </a:lnSpc>
              <a:buNone/>
            </a:pPr>
            <a:r>
              <a:rPr lang="en-US" sz="1600" kern="100" dirty="0">
                <a:effectLst/>
                <a:latin typeface="Times New Roman" panose="02020603050405020304" pitchFamily="18" charset="0"/>
                <a:ea typeface="Aptos" panose="020B0004020202020204" pitchFamily="34" charset="0"/>
                <a:cs typeface="Times New Roman" panose="02020603050405020304" pitchFamily="18" charset="0"/>
              </a:rPr>
              <a:t>Spearman’s correlation agrees with regression analysis</a:t>
            </a:r>
          </a:p>
        </p:txBody>
      </p:sp>
      <p:grpSp>
        <p:nvGrpSpPr>
          <p:cNvPr id="31" name="Group 30">
            <a:extLst>
              <a:ext uri="{FF2B5EF4-FFF2-40B4-BE49-F238E27FC236}">
                <a16:creationId xmlns:a16="http://schemas.microsoft.com/office/drawing/2014/main" id="{72ACC78C-401B-2E09-6753-73A058D96F73}"/>
              </a:ext>
            </a:extLst>
          </p:cNvPr>
          <p:cNvGrpSpPr/>
          <p:nvPr/>
        </p:nvGrpSpPr>
        <p:grpSpPr>
          <a:xfrm>
            <a:off x="5434317" y="9310933"/>
            <a:ext cx="1716299" cy="584775"/>
            <a:chOff x="5676462" y="1301466"/>
            <a:chExt cx="1716299" cy="584775"/>
          </a:xfrm>
        </p:grpSpPr>
        <p:pic>
          <p:nvPicPr>
            <p:cNvPr id="32" name="Picture 31" descr="A screenshot of a game&#10;&#10;AI-generated content may be incorrect.">
              <a:extLst>
                <a:ext uri="{FF2B5EF4-FFF2-40B4-BE49-F238E27FC236}">
                  <a16:creationId xmlns:a16="http://schemas.microsoft.com/office/drawing/2014/main" id="{F77721BB-25AC-8B7F-2C7A-85D8CD625268}"/>
                </a:ext>
              </a:extLst>
            </p:cNvPr>
            <p:cNvPicPr>
              <a:picLocks noChangeAspect="1"/>
            </p:cNvPicPr>
            <p:nvPr/>
          </p:nvPicPr>
          <p:blipFill>
            <a:blip r:embed="rId3"/>
            <a:srcRect l="82143" t="42901" r="13756" b="47685"/>
            <a:stretch>
              <a:fillRect/>
            </a:stretch>
          </p:blipFill>
          <p:spPr>
            <a:xfrm>
              <a:off x="5676462" y="1327152"/>
              <a:ext cx="279824" cy="550621"/>
            </a:xfrm>
            <a:prstGeom prst="rect">
              <a:avLst/>
            </a:prstGeom>
          </p:spPr>
        </p:pic>
        <p:sp>
          <p:nvSpPr>
            <p:cNvPr id="33" name="TextBox 32">
              <a:extLst>
                <a:ext uri="{FF2B5EF4-FFF2-40B4-BE49-F238E27FC236}">
                  <a16:creationId xmlns:a16="http://schemas.microsoft.com/office/drawing/2014/main" id="{5E813213-8FBB-96B9-9193-2874D6FF8342}"/>
                </a:ext>
              </a:extLst>
            </p:cNvPr>
            <p:cNvSpPr txBox="1"/>
            <p:nvPr/>
          </p:nvSpPr>
          <p:spPr>
            <a:xfrm>
              <a:off x="5850031" y="1301466"/>
              <a:ext cx="1542730" cy="584775"/>
            </a:xfrm>
            <a:prstGeom prst="rect">
              <a:avLst/>
            </a:prstGeom>
            <a:noFill/>
          </p:spPr>
          <p:txBody>
            <a:bodyPr wrap="square" rtlCol="0">
              <a:spAutoFit/>
            </a:bodyPr>
            <a:lstStyle/>
            <a:p>
              <a:r>
                <a:rPr lang="en-US" sz="1600" dirty="0"/>
                <a:t>Outside Front</a:t>
              </a:r>
            </a:p>
            <a:p>
              <a:r>
                <a:rPr lang="en-US" sz="1600" dirty="0"/>
                <a:t>Inside Front</a:t>
              </a:r>
            </a:p>
          </p:txBody>
        </p:sp>
      </p:grpSp>
      <p:grpSp>
        <p:nvGrpSpPr>
          <p:cNvPr id="36" name="Group 35">
            <a:extLst>
              <a:ext uri="{FF2B5EF4-FFF2-40B4-BE49-F238E27FC236}">
                <a16:creationId xmlns:a16="http://schemas.microsoft.com/office/drawing/2014/main" id="{8F63376E-167B-4F41-C95B-A0420111800A}"/>
              </a:ext>
            </a:extLst>
          </p:cNvPr>
          <p:cNvGrpSpPr/>
          <p:nvPr/>
        </p:nvGrpSpPr>
        <p:grpSpPr>
          <a:xfrm>
            <a:off x="457200" y="1602889"/>
            <a:ext cx="6858000" cy="2286000"/>
            <a:chOff x="457200" y="1602889"/>
            <a:chExt cx="6858000" cy="2286000"/>
          </a:xfrm>
        </p:grpSpPr>
        <p:pic>
          <p:nvPicPr>
            <p:cNvPr id="34" name="Picture 33" descr="A screenshot of a game&#10;&#10;AI-generated content may be incorrect.">
              <a:extLst>
                <a:ext uri="{FF2B5EF4-FFF2-40B4-BE49-F238E27FC236}">
                  <a16:creationId xmlns:a16="http://schemas.microsoft.com/office/drawing/2014/main" id="{E57BAE3B-A7AB-F745-CED4-9FD953F4AAD9}"/>
                </a:ext>
              </a:extLst>
            </p:cNvPr>
            <p:cNvPicPr>
              <a:picLocks noChangeAspect="1"/>
            </p:cNvPicPr>
            <p:nvPr/>
          </p:nvPicPr>
          <p:blipFill>
            <a:blip r:embed="rId4"/>
            <a:stretch>
              <a:fillRect/>
            </a:stretch>
          </p:blipFill>
          <p:spPr>
            <a:xfrm>
              <a:off x="5029200" y="1602889"/>
              <a:ext cx="2286000" cy="2286000"/>
            </a:xfrm>
            <a:prstGeom prst="rect">
              <a:avLst/>
            </a:prstGeom>
          </p:spPr>
        </p:pic>
        <p:pic>
          <p:nvPicPr>
            <p:cNvPr id="29" name="Picture 28" descr="A screenshot of a computer&#10;&#10;AI-generated content may be incorrect.">
              <a:extLst>
                <a:ext uri="{FF2B5EF4-FFF2-40B4-BE49-F238E27FC236}">
                  <a16:creationId xmlns:a16="http://schemas.microsoft.com/office/drawing/2014/main" id="{E228238E-2E4F-F183-21C6-6C0A1F988677}"/>
                </a:ext>
              </a:extLst>
            </p:cNvPr>
            <p:cNvPicPr>
              <a:picLocks noChangeAspect="1"/>
            </p:cNvPicPr>
            <p:nvPr/>
          </p:nvPicPr>
          <p:blipFill>
            <a:blip r:embed="rId5"/>
            <a:srcRect l="72454" t="39563" b="49634"/>
            <a:stretch>
              <a:fillRect/>
            </a:stretch>
          </p:blipFill>
          <p:spPr>
            <a:xfrm>
              <a:off x="6172200" y="1602889"/>
              <a:ext cx="1143000" cy="384203"/>
            </a:xfrm>
            <a:prstGeom prst="rect">
              <a:avLst/>
            </a:prstGeom>
          </p:spPr>
        </p:pic>
        <p:pic>
          <p:nvPicPr>
            <p:cNvPr id="25" name="Picture 24" descr="A screenshot of a game&#10;&#10;AI-generated content may be incorrect.">
              <a:extLst>
                <a:ext uri="{FF2B5EF4-FFF2-40B4-BE49-F238E27FC236}">
                  <a16:creationId xmlns:a16="http://schemas.microsoft.com/office/drawing/2014/main" id="{A8471EE9-4D6B-65C6-898D-0D46DEAD6845}"/>
                </a:ext>
              </a:extLst>
            </p:cNvPr>
            <p:cNvPicPr>
              <a:picLocks noChangeAspect="1"/>
            </p:cNvPicPr>
            <p:nvPr/>
          </p:nvPicPr>
          <p:blipFill>
            <a:blip r:embed="rId6"/>
            <a:stretch>
              <a:fillRect/>
            </a:stretch>
          </p:blipFill>
          <p:spPr>
            <a:xfrm>
              <a:off x="457200" y="1602889"/>
              <a:ext cx="2286000" cy="2286000"/>
            </a:xfrm>
            <a:prstGeom prst="rect">
              <a:avLst/>
            </a:prstGeom>
          </p:spPr>
        </p:pic>
        <p:pic>
          <p:nvPicPr>
            <p:cNvPr id="27" name="Picture 26" descr="A screenshot of a computer screen&#10;&#10;AI-generated content may be incorrect.">
              <a:extLst>
                <a:ext uri="{FF2B5EF4-FFF2-40B4-BE49-F238E27FC236}">
                  <a16:creationId xmlns:a16="http://schemas.microsoft.com/office/drawing/2014/main" id="{0009171C-C6C8-94A5-F2CA-2A0E964BF709}"/>
                </a:ext>
              </a:extLst>
            </p:cNvPr>
            <p:cNvPicPr>
              <a:picLocks noChangeAspect="1"/>
            </p:cNvPicPr>
            <p:nvPr/>
          </p:nvPicPr>
          <p:blipFill>
            <a:blip r:embed="rId7"/>
            <a:stretch>
              <a:fillRect/>
            </a:stretch>
          </p:blipFill>
          <p:spPr>
            <a:xfrm>
              <a:off x="2743200" y="1602889"/>
              <a:ext cx="2286000" cy="2286000"/>
            </a:xfrm>
            <a:prstGeom prst="rect">
              <a:avLst/>
            </a:prstGeom>
          </p:spPr>
        </p:pic>
      </p:grpSp>
    </p:spTree>
    <p:extLst>
      <p:ext uri="{BB962C8B-B14F-4D97-AF65-F5344CB8AC3E}">
        <p14:creationId xmlns:p14="http://schemas.microsoft.com/office/powerpoint/2010/main" val="901984665"/>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90F741D-EBEC-0513-3B19-0464C837E82F}"/>
            </a:ext>
          </a:extLst>
        </p:cNvPr>
        <p:cNvGrpSpPr/>
        <p:nvPr/>
      </p:nvGrpSpPr>
      <p:grpSpPr>
        <a:xfrm>
          <a:off x="0" y="0"/>
          <a:ext cx="0" cy="0"/>
          <a:chOff x="0" y="0"/>
          <a:chExt cx="0" cy="0"/>
        </a:xfrm>
      </p:grpSpPr>
      <p:sp>
        <p:nvSpPr>
          <p:cNvPr id="6" name="TextBox 5">
            <a:extLst>
              <a:ext uri="{FF2B5EF4-FFF2-40B4-BE49-F238E27FC236}">
                <a16:creationId xmlns:a16="http://schemas.microsoft.com/office/drawing/2014/main" id="{50DDB8C6-4BAE-88BA-89AF-7D82F4B1F54C}"/>
              </a:ext>
            </a:extLst>
          </p:cNvPr>
          <p:cNvSpPr txBox="1"/>
          <p:nvPr/>
        </p:nvSpPr>
        <p:spPr>
          <a:xfrm>
            <a:off x="447173" y="8926617"/>
            <a:ext cx="6878053" cy="646331"/>
          </a:xfrm>
          <a:prstGeom prst="rect">
            <a:avLst/>
          </a:prstGeom>
          <a:noFill/>
        </p:spPr>
        <p:txBody>
          <a:bodyPr wrap="square" rtlCol="0">
            <a:spAutoFit/>
          </a:bodyPr>
          <a:lstStyle/>
          <a:p>
            <a:r>
              <a:rPr lang="en-US" dirty="0">
                <a:latin typeface="Times New Roman" panose="02020603050405020304" pitchFamily="18" charset="0"/>
                <a:cs typeface="Times New Roman" panose="02020603050405020304" pitchFamily="18" charset="0"/>
              </a:rPr>
              <a:t>Figure 7: (A) </a:t>
            </a:r>
            <a:r>
              <a:rPr lang="en-US" dirty="0" err="1">
                <a:latin typeface="Times New Roman" panose="02020603050405020304" pitchFamily="18" charset="0"/>
                <a:cs typeface="Times New Roman" panose="02020603050405020304" pitchFamily="18" charset="0"/>
              </a:rPr>
              <a:t>Chl</a:t>
            </a:r>
            <a:r>
              <a:rPr lang="en-US" dirty="0">
                <a:latin typeface="Times New Roman" panose="02020603050405020304" pitchFamily="18" charset="0"/>
                <a:cs typeface="Times New Roman" panose="02020603050405020304" pitchFamily="18" charset="0"/>
              </a:rPr>
              <a:t> </a:t>
            </a:r>
            <a:r>
              <a:rPr lang="en-US" i="1" dirty="0">
                <a:latin typeface="Times New Roman" panose="02020603050405020304" pitchFamily="18" charset="0"/>
                <a:cs typeface="Times New Roman" panose="02020603050405020304" pitchFamily="18" charset="0"/>
              </a:rPr>
              <a:t>a</a:t>
            </a:r>
            <a:r>
              <a:rPr lang="en-US" dirty="0">
                <a:latin typeface="Times New Roman" panose="02020603050405020304" pitchFamily="18" charset="0"/>
                <a:cs typeface="Times New Roman" panose="02020603050405020304" pitchFamily="18" charset="0"/>
              </a:rPr>
              <a:t>, (B) POC, and (C) PON flux by ice coverage at the deployment station and deployment inside or outside the frontal feature </a:t>
            </a:r>
          </a:p>
        </p:txBody>
      </p:sp>
      <p:grpSp>
        <p:nvGrpSpPr>
          <p:cNvPr id="35" name="Group 34">
            <a:extLst>
              <a:ext uri="{FF2B5EF4-FFF2-40B4-BE49-F238E27FC236}">
                <a16:creationId xmlns:a16="http://schemas.microsoft.com/office/drawing/2014/main" id="{E0513025-86B8-358F-3B55-A75FF4ABF4B6}"/>
              </a:ext>
            </a:extLst>
          </p:cNvPr>
          <p:cNvGrpSpPr/>
          <p:nvPr/>
        </p:nvGrpSpPr>
        <p:grpSpPr>
          <a:xfrm>
            <a:off x="318371" y="3931841"/>
            <a:ext cx="6858000" cy="3048000"/>
            <a:chOff x="467226" y="1103581"/>
            <a:chExt cx="6858000" cy="3048000"/>
          </a:xfrm>
        </p:grpSpPr>
        <p:pic>
          <p:nvPicPr>
            <p:cNvPr id="28" name="Picture 27" descr="A screenshot of a graph&#10;&#10;AI-generated content may be incorrect.">
              <a:extLst>
                <a:ext uri="{FF2B5EF4-FFF2-40B4-BE49-F238E27FC236}">
                  <a16:creationId xmlns:a16="http://schemas.microsoft.com/office/drawing/2014/main" id="{2113FC78-76B4-006E-E6D1-B01EEBE2703C}"/>
                </a:ext>
              </a:extLst>
            </p:cNvPr>
            <p:cNvPicPr>
              <a:picLocks noChangeAspect="1"/>
            </p:cNvPicPr>
            <p:nvPr/>
          </p:nvPicPr>
          <p:blipFill>
            <a:blip r:embed="rId2"/>
            <a:stretch>
              <a:fillRect/>
            </a:stretch>
          </p:blipFill>
          <p:spPr>
            <a:xfrm>
              <a:off x="467226" y="1103581"/>
              <a:ext cx="2286000" cy="3048000"/>
            </a:xfrm>
            <a:prstGeom prst="rect">
              <a:avLst/>
            </a:prstGeom>
          </p:spPr>
        </p:pic>
        <p:pic>
          <p:nvPicPr>
            <p:cNvPr id="32" name="Picture 31" descr="A graph with numbers and lines&#10;&#10;AI-generated content may be incorrect.">
              <a:extLst>
                <a:ext uri="{FF2B5EF4-FFF2-40B4-BE49-F238E27FC236}">
                  <a16:creationId xmlns:a16="http://schemas.microsoft.com/office/drawing/2014/main" id="{884AFBF6-895C-2924-413D-354DDC252222}"/>
                </a:ext>
              </a:extLst>
            </p:cNvPr>
            <p:cNvPicPr>
              <a:picLocks noChangeAspect="1"/>
            </p:cNvPicPr>
            <p:nvPr/>
          </p:nvPicPr>
          <p:blipFill>
            <a:blip r:embed="rId3"/>
            <a:stretch>
              <a:fillRect/>
            </a:stretch>
          </p:blipFill>
          <p:spPr>
            <a:xfrm>
              <a:off x="2753226" y="1103581"/>
              <a:ext cx="2286000" cy="3048000"/>
            </a:xfrm>
            <a:prstGeom prst="rect">
              <a:avLst/>
            </a:prstGeom>
          </p:spPr>
        </p:pic>
        <p:pic>
          <p:nvPicPr>
            <p:cNvPr id="34" name="Picture 33" descr="A screen shot of a graph&#10;&#10;AI-generated content may be incorrect.">
              <a:extLst>
                <a:ext uri="{FF2B5EF4-FFF2-40B4-BE49-F238E27FC236}">
                  <a16:creationId xmlns:a16="http://schemas.microsoft.com/office/drawing/2014/main" id="{AE8CAB87-77C3-1561-5EC9-A36DCF4D1F95}"/>
                </a:ext>
              </a:extLst>
            </p:cNvPr>
            <p:cNvPicPr>
              <a:picLocks noChangeAspect="1"/>
            </p:cNvPicPr>
            <p:nvPr/>
          </p:nvPicPr>
          <p:blipFill>
            <a:blip r:embed="rId4"/>
            <a:stretch>
              <a:fillRect/>
            </a:stretch>
          </p:blipFill>
          <p:spPr>
            <a:xfrm>
              <a:off x="5039226" y="1103581"/>
              <a:ext cx="2286000" cy="3048000"/>
            </a:xfrm>
            <a:prstGeom prst="rect">
              <a:avLst/>
            </a:prstGeom>
          </p:spPr>
        </p:pic>
        <p:pic>
          <p:nvPicPr>
            <p:cNvPr id="30" name="Picture 29" descr="A screenshot of a graph&#10;&#10;AI-generated content may be incorrect.">
              <a:extLst>
                <a:ext uri="{FF2B5EF4-FFF2-40B4-BE49-F238E27FC236}">
                  <a16:creationId xmlns:a16="http://schemas.microsoft.com/office/drawing/2014/main" id="{71A1BFFF-B336-67D8-6DED-50E7A5BB540E}"/>
                </a:ext>
              </a:extLst>
            </p:cNvPr>
            <p:cNvPicPr>
              <a:picLocks noChangeAspect="1"/>
            </p:cNvPicPr>
            <p:nvPr/>
          </p:nvPicPr>
          <p:blipFill>
            <a:blip r:embed="rId5"/>
            <a:srcRect l="80758" t="44003" r="3740" b="42762"/>
            <a:stretch>
              <a:fillRect/>
            </a:stretch>
          </p:blipFill>
          <p:spPr>
            <a:xfrm>
              <a:off x="6639426" y="1103581"/>
              <a:ext cx="685800" cy="780699"/>
            </a:xfrm>
            <a:prstGeom prst="rect">
              <a:avLst/>
            </a:prstGeom>
          </p:spPr>
        </p:pic>
      </p:grpSp>
    </p:spTree>
    <p:extLst>
      <p:ext uri="{BB962C8B-B14F-4D97-AF65-F5344CB8AC3E}">
        <p14:creationId xmlns:p14="http://schemas.microsoft.com/office/powerpoint/2010/main" val="221905852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39377D-14C5-FBFD-6106-26246ACA8AE2}"/>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9C07A755-5A88-04E4-3AA1-CFF21542B3BF}"/>
              </a:ext>
            </a:extLst>
          </p:cNvPr>
          <p:cNvSpPr txBox="1"/>
          <p:nvPr/>
        </p:nvSpPr>
        <p:spPr>
          <a:xfrm>
            <a:off x="303414" y="6558466"/>
            <a:ext cx="7165571" cy="1995867"/>
          </a:xfrm>
          <a:prstGeom prst="rect">
            <a:avLst/>
          </a:prstGeom>
          <a:noFill/>
        </p:spPr>
        <p:txBody>
          <a:bodyPr wrap="square">
            <a:spAutoFit/>
          </a:bodyPr>
          <a:lstStyle/>
          <a:p>
            <a:pPr marL="0" marR="0" indent="0">
              <a:lnSpc>
                <a:spcPct val="200000"/>
              </a:lnSpc>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Figure 8: </a:t>
            </a:r>
            <a:r>
              <a:rPr lang="en-US" sz="1600" kern="100" dirty="0">
                <a:latin typeface="Aptos" panose="020B0004020202020204" pitchFamily="34" charset="0"/>
                <a:ea typeface="Aptos" panose="020B0004020202020204" pitchFamily="34" charset="0"/>
                <a:cs typeface="Times New Roman" panose="02020603050405020304" pitchFamily="18" charset="0"/>
              </a:rPr>
              <a:t>C</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omposition of ice core, water column, and sediment trap samples, displayed as fraction of total sample biovolume. Detritus is indicated in gray. ‘Other’ includes all </a:t>
            </a:r>
            <a:r>
              <a:rPr lang="en-US" sz="1600" kern="100" dirty="0">
                <a:latin typeface="Aptos" panose="020B0004020202020204" pitchFamily="34" charset="0"/>
                <a:ea typeface="Aptos" panose="020B0004020202020204" pitchFamily="34" charset="0"/>
                <a:cs typeface="Times New Roman" panose="02020603050405020304" pitchFamily="18" charset="0"/>
              </a:rPr>
              <a:t>identifiable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genera that </a:t>
            </a:r>
            <a:r>
              <a:rPr lang="en-US" sz="1600" kern="100" dirty="0">
                <a:latin typeface="Aptos" panose="020B0004020202020204" pitchFamily="34" charset="0"/>
                <a:ea typeface="Aptos" panose="020B0004020202020204" pitchFamily="34" charset="0"/>
                <a:cs typeface="Times New Roman" panose="02020603050405020304" pitchFamily="18" charset="0"/>
              </a:rPr>
              <a:t>did not exceed 2% composition of any sample type under any ice condition.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4" name="Picture 3" descr="A graph of different colored bars&#10;&#10;AI-generated content may be incorrect.">
            <a:extLst>
              <a:ext uri="{FF2B5EF4-FFF2-40B4-BE49-F238E27FC236}">
                <a16:creationId xmlns:a16="http://schemas.microsoft.com/office/drawing/2014/main" id="{C783D3BA-C2FD-57DD-99B8-C3D56B5EBF7B}"/>
              </a:ext>
            </a:extLst>
          </p:cNvPr>
          <p:cNvPicPr>
            <a:picLocks noChangeAspect="1"/>
          </p:cNvPicPr>
          <p:nvPr/>
        </p:nvPicPr>
        <p:blipFill>
          <a:blip r:embed="rId2"/>
          <a:stretch>
            <a:fillRect/>
          </a:stretch>
        </p:blipFill>
        <p:spPr>
          <a:xfrm>
            <a:off x="685799" y="756734"/>
            <a:ext cx="6400800" cy="5486400"/>
          </a:xfrm>
          <a:prstGeom prst="rect">
            <a:avLst/>
          </a:prstGeom>
        </p:spPr>
      </p:pic>
    </p:spTree>
    <p:extLst>
      <p:ext uri="{BB962C8B-B14F-4D97-AF65-F5344CB8AC3E}">
        <p14:creationId xmlns:p14="http://schemas.microsoft.com/office/powerpoint/2010/main" val="47953935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9AE9DDA-4C59-8F1D-23B0-92D121E3774F}"/>
            </a:ext>
          </a:extLst>
        </p:cNvPr>
        <p:cNvGrpSpPr/>
        <p:nvPr/>
      </p:nvGrpSpPr>
      <p:grpSpPr>
        <a:xfrm>
          <a:off x="0" y="0"/>
          <a:ext cx="0" cy="0"/>
          <a:chOff x="0" y="0"/>
          <a:chExt cx="0" cy="0"/>
        </a:xfrm>
      </p:grpSpPr>
      <p:sp>
        <p:nvSpPr>
          <p:cNvPr id="5" name="TextBox 4">
            <a:extLst>
              <a:ext uri="{FF2B5EF4-FFF2-40B4-BE49-F238E27FC236}">
                <a16:creationId xmlns:a16="http://schemas.microsoft.com/office/drawing/2014/main" id="{ED98F996-E46D-EAFD-5273-277568C33217}"/>
              </a:ext>
            </a:extLst>
          </p:cNvPr>
          <p:cNvSpPr txBox="1"/>
          <p:nvPr/>
        </p:nvSpPr>
        <p:spPr>
          <a:xfrm>
            <a:off x="303415" y="5347504"/>
            <a:ext cx="7165571" cy="1995867"/>
          </a:xfrm>
          <a:prstGeom prst="rect">
            <a:avLst/>
          </a:prstGeom>
          <a:noFill/>
        </p:spPr>
        <p:txBody>
          <a:bodyPr wrap="square">
            <a:spAutoFit/>
          </a:bodyPr>
          <a:lstStyle/>
          <a:p>
            <a:pPr marL="0" marR="0" indent="0">
              <a:lnSpc>
                <a:spcPct val="200000"/>
              </a:lnSpc>
            </a:pPr>
            <a:r>
              <a:rPr lang="en-US" sz="1600" kern="100" dirty="0">
                <a:effectLst/>
                <a:latin typeface="Aptos" panose="020B0004020202020204" pitchFamily="34" charset="0"/>
                <a:ea typeface="Aptos" panose="020B0004020202020204" pitchFamily="34" charset="0"/>
                <a:cs typeface="Times New Roman" panose="02020603050405020304" pitchFamily="18" charset="0"/>
              </a:rPr>
              <a:t>Figure 8: </a:t>
            </a:r>
            <a:r>
              <a:rPr lang="en-US" sz="1600" kern="100" dirty="0">
                <a:latin typeface="Aptos" panose="020B0004020202020204" pitchFamily="34" charset="0"/>
                <a:ea typeface="Aptos" panose="020B0004020202020204" pitchFamily="34" charset="0"/>
                <a:cs typeface="Times New Roman" panose="02020603050405020304" pitchFamily="18" charset="0"/>
              </a:rPr>
              <a:t>C</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omposition of ice core, water column, and sediment trap samples, displayed as fraction of total sample biovolume. Detritus is indicated in gray. ‘Other’ includes all </a:t>
            </a:r>
            <a:r>
              <a:rPr lang="en-US" sz="1600" kern="100" dirty="0">
                <a:latin typeface="Aptos" panose="020B0004020202020204" pitchFamily="34" charset="0"/>
                <a:ea typeface="Aptos" panose="020B0004020202020204" pitchFamily="34" charset="0"/>
                <a:cs typeface="Times New Roman" panose="02020603050405020304" pitchFamily="18" charset="0"/>
              </a:rPr>
              <a:t>identifiable </a:t>
            </a:r>
            <a:r>
              <a:rPr lang="en-US" sz="1600" kern="100" dirty="0">
                <a:effectLst/>
                <a:latin typeface="Aptos" panose="020B0004020202020204" pitchFamily="34" charset="0"/>
                <a:ea typeface="Aptos" panose="020B0004020202020204" pitchFamily="34" charset="0"/>
                <a:cs typeface="Times New Roman" panose="02020603050405020304" pitchFamily="18" charset="0"/>
              </a:rPr>
              <a:t>genera that </a:t>
            </a:r>
            <a:r>
              <a:rPr lang="en-US" sz="1600" kern="100" dirty="0">
                <a:latin typeface="Aptos" panose="020B0004020202020204" pitchFamily="34" charset="0"/>
                <a:ea typeface="Aptos" panose="020B0004020202020204" pitchFamily="34" charset="0"/>
                <a:cs typeface="Times New Roman" panose="02020603050405020304" pitchFamily="18" charset="0"/>
              </a:rPr>
              <a:t>did not exceed 2% composition of any sample type under any ice condition.</a:t>
            </a:r>
            <a:endParaRPr lang="en-US" sz="1600" kern="100" dirty="0">
              <a:effectLst/>
              <a:latin typeface="Aptos" panose="020B0004020202020204" pitchFamily="34" charset="0"/>
              <a:ea typeface="Aptos" panose="020B0004020202020204" pitchFamily="34" charset="0"/>
              <a:cs typeface="Times New Roman" panose="02020603050405020304" pitchFamily="18" charset="0"/>
            </a:endParaRPr>
          </a:p>
        </p:txBody>
      </p:sp>
      <p:pic>
        <p:nvPicPr>
          <p:cNvPr id="2" name="Picture 1">
            <a:extLst>
              <a:ext uri="{FF2B5EF4-FFF2-40B4-BE49-F238E27FC236}">
                <a16:creationId xmlns:a16="http://schemas.microsoft.com/office/drawing/2014/main" id="{4F44EDE1-6CC9-4ACF-177E-AC9A56D13DFD}"/>
              </a:ext>
            </a:extLst>
          </p:cNvPr>
          <p:cNvPicPr>
            <a:picLocks noChangeAspect="1"/>
          </p:cNvPicPr>
          <p:nvPr/>
        </p:nvPicPr>
        <p:blipFill>
          <a:blip r:embed="rId2"/>
          <a:stretch>
            <a:fillRect/>
          </a:stretch>
        </p:blipFill>
        <p:spPr>
          <a:xfrm>
            <a:off x="0" y="489754"/>
            <a:ext cx="7772400" cy="4857750"/>
          </a:xfrm>
          <a:prstGeom prst="rect">
            <a:avLst/>
          </a:prstGeom>
        </p:spPr>
      </p:pic>
    </p:spTree>
    <p:extLst>
      <p:ext uri="{BB962C8B-B14F-4D97-AF65-F5344CB8AC3E}">
        <p14:creationId xmlns:p14="http://schemas.microsoft.com/office/powerpoint/2010/main" val="341262528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CFE484A5-4833-934E-B42C-C284BC9A4EBB}"/>
              </a:ext>
            </a:extLst>
          </p:cNvPr>
          <p:cNvSpPr txBox="1"/>
          <p:nvPr/>
        </p:nvSpPr>
        <p:spPr>
          <a:xfrm>
            <a:off x="914400" y="7275770"/>
            <a:ext cx="5943600" cy="2233753"/>
          </a:xfrm>
          <a:prstGeom prst="rect">
            <a:avLst/>
          </a:prstGeom>
          <a:noFill/>
        </p:spPr>
        <p:txBody>
          <a:bodyPr wrap="square">
            <a:spAutoFit/>
          </a:bodyPr>
          <a:lstStyle/>
          <a:p>
            <a:pPr marL="0" marR="0" indent="0">
              <a:lnSpc>
                <a:spcPct val="200000"/>
              </a:lnSpc>
            </a:pPr>
            <a:r>
              <a:rPr lang="en-US" sz="1800" kern="100" dirty="0">
                <a:effectLst/>
                <a:latin typeface="Aptos" panose="020B0004020202020204" pitchFamily="34" charset="0"/>
                <a:ea typeface="Aptos" panose="020B0004020202020204" pitchFamily="34" charset="0"/>
                <a:cs typeface="Times New Roman" panose="02020603050405020304" pitchFamily="18" charset="0"/>
              </a:rPr>
              <a:t>Supplementary Figure 1: Non-metric multidimensional scaling (NMDS) analysis of trap sample composition, with traps deployed in consolidated ice shown in blue, in the MIZ in yellow, and open water in red.</a:t>
            </a:r>
          </a:p>
        </p:txBody>
      </p:sp>
      <p:sp>
        <p:nvSpPr>
          <p:cNvPr id="2" name="TextBox 1">
            <a:extLst>
              <a:ext uri="{FF2B5EF4-FFF2-40B4-BE49-F238E27FC236}">
                <a16:creationId xmlns:a16="http://schemas.microsoft.com/office/drawing/2014/main" id="{58AD58EB-1C4F-A8CE-0522-136C7B0FD931}"/>
              </a:ext>
            </a:extLst>
          </p:cNvPr>
          <p:cNvSpPr txBox="1"/>
          <p:nvPr/>
        </p:nvSpPr>
        <p:spPr>
          <a:xfrm>
            <a:off x="465221" y="657726"/>
            <a:ext cx="3607911" cy="369332"/>
          </a:xfrm>
          <a:prstGeom prst="rect">
            <a:avLst/>
          </a:prstGeom>
          <a:noFill/>
        </p:spPr>
        <p:txBody>
          <a:bodyPr wrap="none" rtlCol="0">
            <a:spAutoFit/>
          </a:bodyPr>
          <a:lstStyle/>
          <a:p>
            <a:r>
              <a:rPr lang="en-US" dirty="0"/>
              <a:t>Supplementary Figures Begin Here</a:t>
            </a:r>
          </a:p>
        </p:txBody>
      </p:sp>
      <p:pic>
        <p:nvPicPr>
          <p:cNvPr id="6" name="Picture 5" descr="A diagram of different colored circles&#10;&#10;AI-generated content may be incorrect.">
            <a:extLst>
              <a:ext uri="{FF2B5EF4-FFF2-40B4-BE49-F238E27FC236}">
                <a16:creationId xmlns:a16="http://schemas.microsoft.com/office/drawing/2014/main" id="{0404E5F5-D9FC-BCE5-0F15-1628A173AA6C}"/>
              </a:ext>
            </a:extLst>
          </p:cNvPr>
          <p:cNvPicPr>
            <a:picLocks noChangeAspect="1"/>
          </p:cNvPicPr>
          <p:nvPr/>
        </p:nvPicPr>
        <p:blipFill>
          <a:blip r:embed="rId2"/>
          <a:stretch>
            <a:fillRect/>
          </a:stretch>
        </p:blipFill>
        <p:spPr>
          <a:xfrm>
            <a:off x="797442" y="1408213"/>
            <a:ext cx="6400800" cy="5486402"/>
          </a:xfrm>
          <a:prstGeom prst="rect">
            <a:avLst/>
          </a:prstGeom>
        </p:spPr>
      </p:pic>
    </p:spTree>
    <p:extLst>
      <p:ext uri="{BB962C8B-B14F-4D97-AF65-F5344CB8AC3E}">
        <p14:creationId xmlns:p14="http://schemas.microsoft.com/office/powerpoint/2010/main" val="1601218022"/>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339ED8D-00FD-2656-5B10-1FB000F5E5E1}"/>
            </a:ext>
          </a:extLst>
        </p:cNvPr>
        <p:cNvGrpSpPr/>
        <p:nvPr/>
      </p:nvGrpSpPr>
      <p:grpSpPr>
        <a:xfrm>
          <a:off x="0" y="0"/>
          <a:ext cx="0" cy="0"/>
          <a:chOff x="0" y="0"/>
          <a:chExt cx="0" cy="0"/>
        </a:xfrm>
      </p:grpSpPr>
      <p:sp>
        <p:nvSpPr>
          <p:cNvPr id="7" name="TextBox 6">
            <a:extLst>
              <a:ext uri="{FF2B5EF4-FFF2-40B4-BE49-F238E27FC236}">
                <a16:creationId xmlns:a16="http://schemas.microsoft.com/office/drawing/2014/main" id="{561F9318-8F0C-E4E7-4854-6822308F619B}"/>
              </a:ext>
            </a:extLst>
          </p:cNvPr>
          <p:cNvSpPr txBox="1"/>
          <p:nvPr/>
        </p:nvSpPr>
        <p:spPr>
          <a:xfrm>
            <a:off x="687246" y="8764679"/>
            <a:ext cx="6397907" cy="923330"/>
          </a:xfrm>
          <a:prstGeom prst="rect">
            <a:avLst/>
          </a:prstGeom>
          <a:noFill/>
        </p:spPr>
        <p:txBody>
          <a:bodyPr wrap="square" rtlCol="0">
            <a:spAutoFit/>
          </a:bodyPr>
          <a:lstStyle/>
          <a:p>
            <a:r>
              <a:rPr lang="en-US" dirty="0"/>
              <a:t>Supplementary Figure 2: Sediment (A) organic carbon (B) nitrogen and (C) C:N ratio by distance along the HR and HRE transects</a:t>
            </a:r>
          </a:p>
        </p:txBody>
      </p:sp>
      <p:grpSp>
        <p:nvGrpSpPr>
          <p:cNvPr id="13" name="Group 12">
            <a:extLst>
              <a:ext uri="{FF2B5EF4-FFF2-40B4-BE49-F238E27FC236}">
                <a16:creationId xmlns:a16="http://schemas.microsoft.com/office/drawing/2014/main" id="{AC698802-ACAC-A493-C882-D25A7DBF379C}"/>
              </a:ext>
            </a:extLst>
          </p:cNvPr>
          <p:cNvGrpSpPr/>
          <p:nvPr/>
        </p:nvGrpSpPr>
        <p:grpSpPr>
          <a:xfrm>
            <a:off x="859420" y="370391"/>
            <a:ext cx="5486400" cy="8229600"/>
            <a:chOff x="859420" y="370391"/>
            <a:chExt cx="5486400" cy="8229600"/>
          </a:xfrm>
        </p:grpSpPr>
        <p:grpSp>
          <p:nvGrpSpPr>
            <p:cNvPr id="10" name="Group 9">
              <a:extLst>
                <a:ext uri="{FF2B5EF4-FFF2-40B4-BE49-F238E27FC236}">
                  <a16:creationId xmlns:a16="http://schemas.microsoft.com/office/drawing/2014/main" id="{386CECA9-AC9B-B09E-F776-204C97A5ACD7}"/>
                </a:ext>
              </a:extLst>
            </p:cNvPr>
            <p:cNvGrpSpPr/>
            <p:nvPr/>
          </p:nvGrpSpPr>
          <p:grpSpPr>
            <a:xfrm>
              <a:off x="859420" y="370391"/>
              <a:ext cx="5486400" cy="2743200"/>
              <a:chOff x="859420" y="370391"/>
              <a:chExt cx="5486400" cy="2743200"/>
            </a:xfrm>
          </p:grpSpPr>
          <p:pic>
            <p:nvPicPr>
              <p:cNvPr id="8" name="Picture 7">
                <a:extLst>
                  <a:ext uri="{FF2B5EF4-FFF2-40B4-BE49-F238E27FC236}">
                    <a16:creationId xmlns:a16="http://schemas.microsoft.com/office/drawing/2014/main" id="{FF568F01-1CDA-03CB-ABB0-1B311EA1F609}"/>
                  </a:ext>
                </a:extLst>
              </p:cNvPr>
              <p:cNvPicPr>
                <a:picLocks noChangeAspect="1"/>
              </p:cNvPicPr>
              <p:nvPr/>
            </p:nvPicPr>
            <p:blipFill>
              <a:blip r:embed="rId3"/>
              <a:stretch>
                <a:fillRect/>
              </a:stretch>
            </p:blipFill>
            <p:spPr>
              <a:xfrm>
                <a:off x="859420" y="370391"/>
                <a:ext cx="5486400" cy="2743200"/>
              </a:xfrm>
              <a:prstGeom prst="rect">
                <a:avLst/>
              </a:prstGeom>
            </p:spPr>
          </p:pic>
          <p:sp>
            <p:nvSpPr>
              <p:cNvPr id="4" name="TextBox 3">
                <a:extLst>
                  <a:ext uri="{FF2B5EF4-FFF2-40B4-BE49-F238E27FC236}">
                    <a16:creationId xmlns:a16="http://schemas.microsoft.com/office/drawing/2014/main" id="{BB3B3AAA-2762-E4B2-8262-526153CE230B}"/>
                  </a:ext>
                </a:extLst>
              </p:cNvPr>
              <p:cNvSpPr txBox="1"/>
              <p:nvPr/>
            </p:nvSpPr>
            <p:spPr>
              <a:xfrm>
                <a:off x="859420" y="370391"/>
                <a:ext cx="308097" cy="369332"/>
              </a:xfrm>
              <a:prstGeom prst="rect">
                <a:avLst/>
              </a:prstGeom>
              <a:noFill/>
            </p:spPr>
            <p:txBody>
              <a:bodyPr wrap="none" rtlCol="0" anchor="ctr">
                <a:noAutofit/>
              </a:bodyPr>
              <a:lstStyle/>
              <a:p>
                <a:pPr algn="ctr"/>
                <a:r>
                  <a:rPr lang="en-US" dirty="0"/>
                  <a:t>a</a:t>
                </a:r>
              </a:p>
            </p:txBody>
          </p:sp>
        </p:grpSp>
        <p:grpSp>
          <p:nvGrpSpPr>
            <p:cNvPr id="11" name="Group 10">
              <a:extLst>
                <a:ext uri="{FF2B5EF4-FFF2-40B4-BE49-F238E27FC236}">
                  <a16:creationId xmlns:a16="http://schemas.microsoft.com/office/drawing/2014/main" id="{DEA7DB62-BA38-6452-2071-20EA4AB563DE}"/>
                </a:ext>
              </a:extLst>
            </p:cNvPr>
            <p:cNvGrpSpPr/>
            <p:nvPr/>
          </p:nvGrpSpPr>
          <p:grpSpPr>
            <a:xfrm>
              <a:off x="859420" y="3113591"/>
              <a:ext cx="5486400" cy="2743200"/>
              <a:chOff x="859420" y="3113591"/>
              <a:chExt cx="5486400" cy="2743200"/>
            </a:xfrm>
          </p:grpSpPr>
          <p:pic>
            <p:nvPicPr>
              <p:cNvPr id="3" name="Picture 2">
                <a:extLst>
                  <a:ext uri="{FF2B5EF4-FFF2-40B4-BE49-F238E27FC236}">
                    <a16:creationId xmlns:a16="http://schemas.microsoft.com/office/drawing/2014/main" id="{56B90C87-476B-9759-B3BE-B1B516167D58}"/>
                  </a:ext>
                </a:extLst>
              </p:cNvPr>
              <p:cNvPicPr>
                <a:picLocks noChangeAspect="1"/>
              </p:cNvPicPr>
              <p:nvPr/>
            </p:nvPicPr>
            <p:blipFill>
              <a:blip r:embed="rId4"/>
              <a:stretch>
                <a:fillRect/>
              </a:stretch>
            </p:blipFill>
            <p:spPr>
              <a:xfrm>
                <a:off x="859420" y="3113591"/>
                <a:ext cx="5486400" cy="2743200"/>
              </a:xfrm>
              <a:prstGeom prst="rect">
                <a:avLst/>
              </a:prstGeom>
            </p:spPr>
          </p:pic>
          <p:sp>
            <p:nvSpPr>
              <p:cNvPr id="5" name="TextBox 4">
                <a:extLst>
                  <a:ext uri="{FF2B5EF4-FFF2-40B4-BE49-F238E27FC236}">
                    <a16:creationId xmlns:a16="http://schemas.microsoft.com/office/drawing/2014/main" id="{0F8DA07E-148A-4122-709F-2793739CABDF}"/>
                  </a:ext>
                </a:extLst>
              </p:cNvPr>
              <p:cNvSpPr txBox="1"/>
              <p:nvPr/>
            </p:nvSpPr>
            <p:spPr>
              <a:xfrm>
                <a:off x="859420" y="3113591"/>
                <a:ext cx="314509" cy="369332"/>
              </a:xfrm>
              <a:prstGeom prst="rect">
                <a:avLst/>
              </a:prstGeom>
              <a:noFill/>
            </p:spPr>
            <p:txBody>
              <a:bodyPr wrap="none" rtlCol="0" anchor="ctr">
                <a:noAutofit/>
              </a:bodyPr>
              <a:lstStyle/>
              <a:p>
                <a:pPr algn="ctr"/>
                <a:r>
                  <a:rPr lang="en-US" dirty="0"/>
                  <a:t>b</a:t>
                </a:r>
              </a:p>
            </p:txBody>
          </p:sp>
        </p:grpSp>
        <p:grpSp>
          <p:nvGrpSpPr>
            <p:cNvPr id="12" name="Group 11">
              <a:extLst>
                <a:ext uri="{FF2B5EF4-FFF2-40B4-BE49-F238E27FC236}">
                  <a16:creationId xmlns:a16="http://schemas.microsoft.com/office/drawing/2014/main" id="{2B0D5E84-F04D-8850-B444-CC3FF0E67E11}"/>
                </a:ext>
              </a:extLst>
            </p:cNvPr>
            <p:cNvGrpSpPr/>
            <p:nvPr/>
          </p:nvGrpSpPr>
          <p:grpSpPr>
            <a:xfrm>
              <a:off x="859420" y="5856791"/>
              <a:ext cx="5486400" cy="2743200"/>
              <a:chOff x="859420" y="5856791"/>
              <a:chExt cx="5486400" cy="2743200"/>
            </a:xfrm>
          </p:grpSpPr>
          <p:pic>
            <p:nvPicPr>
              <p:cNvPr id="2" name="Picture 1">
                <a:extLst>
                  <a:ext uri="{FF2B5EF4-FFF2-40B4-BE49-F238E27FC236}">
                    <a16:creationId xmlns:a16="http://schemas.microsoft.com/office/drawing/2014/main" id="{DDE0A330-63A7-0C27-565C-3C8B522F95D5}"/>
                  </a:ext>
                </a:extLst>
              </p:cNvPr>
              <p:cNvPicPr>
                <a:picLocks noChangeAspect="1"/>
              </p:cNvPicPr>
              <p:nvPr/>
            </p:nvPicPr>
            <p:blipFill>
              <a:blip r:embed="rId5"/>
              <a:stretch>
                <a:fillRect/>
              </a:stretch>
            </p:blipFill>
            <p:spPr>
              <a:xfrm>
                <a:off x="859420" y="5856791"/>
                <a:ext cx="5486400" cy="2743200"/>
              </a:xfrm>
              <a:prstGeom prst="rect">
                <a:avLst/>
              </a:prstGeom>
            </p:spPr>
          </p:pic>
          <p:sp>
            <p:nvSpPr>
              <p:cNvPr id="6" name="TextBox 5">
                <a:extLst>
                  <a:ext uri="{FF2B5EF4-FFF2-40B4-BE49-F238E27FC236}">
                    <a16:creationId xmlns:a16="http://schemas.microsoft.com/office/drawing/2014/main" id="{1D21D57F-89E8-3F3B-48C5-F4FD47ED9BBD}"/>
                  </a:ext>
                </a:extLst>
              </p:cNvPr>
              <p:cNvSpPr txBox="1"/>
              <p:nvPr/>
            </p:nvSpPr>
            <p:spPr>
              <a:xfrm>
                <a:off x="859420" y="5856791"/>
                <a:ext cx="306494" cy="369332"/>
              </a:xfrm>
              <a:prstGeom prst="rect">
                <a:avLst/>
              </a:prstGeom>
              <a:noFill/>
            </p:spPr>
            <p:txBody>
              <a:bodyPr wrap="none" rtlCol="0" anchor="ctr">
                <a:noAutofit/>
              </a:bodyPr>
              <a:lstStyle/>
              <a:p>
                <a:pPr algn="ctr"/>
                <a:r>
                  <a:rPr lang="en-US" dirty="0"/>
                  <a:t>c</a:t>
                </a:r>
              </a:p>
            </p:txBody>
          </p:sp>
        </p:grpSp>
      </p:grpSp>
    </p:spTree>
    <p:extLst>
      <p:ext uri="{BB962C8B-B14F-4D97-AF65-F5344CB8AC3E}">
        <p14:creationId xmlns:p14="http://schemas.microsoft.com/office/powerpoint/2010/main" val="391481487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D159210-7A3B-67DB-07AE-89CDBB4F3514}"/>
            </a:ext>
          </a:extLst>
        </p:cNvPr>
        <p:cNvGrpSpPr/>
        <p:nvPr/>
      </p:nvGrpSpPr>
      <p:grpSpPr>
        <a:xfrm>
          <a:off x="0" y="0"/>
          <a:ext cx="0" cy="0"/>
          <a:chOff x="0" y="0"/>
          <a:chExt cx="0" cy="0"/>
        </a:xfrm>
      </p:grpSpPr>
      <p:pic>
        <p:nvPicPr>
          <p:cNvPr id="6" name="Picture 5">
            <a:extLst>
              <a:ext uri="{FF2B5EF4-FFF2-40B4-BE49-F238E27FC236}">
                <a16:creationId xmlns:a16="http://schemas.microsoft.com/office/drawing/2014/main" id="{D8E5D2F7-E697-FE59-B728-1A0CCE2EC475}"/>
              </a:ext>
            </a:extLst>
          </p:cNvPr>
          <p:cNvPicPr>
            <a:picLocks noChangeAspect="1"/>
          </p:cNvPicPr>
          <p:nvPr/>
        </p:nvPicPr>
        <p:blipFill>
          <a:blip r:embed="rId2"/>
          <a:stretch>
            <a:fillRect/>
          </a:stretch>
        </p:blipFill>
        <p:spPr>
          <a:xfrm>
            <a:off x="1218159" y="2288603"/>
            <a:ext cx="5160156" cy="4381441"/>
          </a:xfrm>
          <a:prstGeom prst="rect">
            <a:avLst/>
          </a:prstGeom>
        </p:spPr>
      </p:pic>
    </p:spTree>
    <p:extLst>
      <p:ext uri="{BB962C8B-B14F-4D97-AF65-F5344CB8AC3E}">
        <p14:creationId xmlns:p14="http://schemas.microsoft.com/office/powerpoint/2010/main" val="68299787"/>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EADE3AE-3C31-EDF0-A9C1-F00F238602FA}"/>
              </a:ext>
            </a:extLst>
          </p:cNvPr>
          <p:cNvSpPr txBox="1"/>
          <p:nvPr/>
        </p:nvSpPr>
        <p:spPr>
          <a:xfrm>
            <a:off x="200507" y="9100066"/>
            <a:ext cx="7137400" cy="923330"/>
          </a:xfrm>
          <a:prstGeom prst="rect">
            <a:avLst/>
          </a:prstGeom>
          <a:noFill/>
        </p:spPr>
        <p:txBody>
          <a:bodyPr wrap="square" rtlCol="0">
            <a:spAutoFit/>
          </a:bodyPr>
          <a:lstStyle/>
          <a:p>
            <a:r>
              <a:rPr lang="en-US" dirty="0"/>
              <a:t>S3: Lateral density gradient for each of the 7 (1-7, A-G) repeats of the HRE transect with the threshold for inclusion inside the front shown in red and the lowest threshold where statistics hold shown in green.</a:t>
            </a:r>
          </a:p>
        </p:txBody>
      </p:sp>
      <p:grpSp>
        <p:nvGrpSpPr>
          <p:cNvPr id="20" name="Group 19">
            <a:extLst>
              <a:ext uri="{FF2B5EF4-FFF2-40B4-BE49-F238E27FC236}">
                <a16:creationId xmlns:a16="http://schemas.microsoft.com/office/drawing/2014/main" id="{3231E7C5-DBCC-5C37-27A6-E3FD96499834}"/>
              </a:ext>
            </a:extLst>
          </p:cNvPr>
          <p:cNvGrpSpPr/>
          <p:nvPr/>
        </p:nvGrpSpPr>
        <p:grpSpPr>
          <a:xfrm>
            <a:off x="685800" y="1035953"/>
            <a:ext cx="6400800" cy="5431384"/>
            <a:chOff x="685800" y="1035953"/>
            <a:chExt cx="6400800" cy="5431384"/>
          </a:xfrm>
        </p:grpSpPr>
        <p:grpSp>
          <p:nvGrpSpPr>
            <p:cNvPr id="17" name="Group 16">
              <a:extLst>
                <a:ext uri="{FF2B5EF4-FFF2-40B4-BE49-F238E27FC236}">
                  <a16:creationId xmlns:a16="http://schemas.microsoft.com/office/drawing/2014/main" id="{E639F244-6C34-8F26-5F0D-6C69C61B6719}"/>
                </a:ext>
              </a:extLst>
            </p:cNvPr>
            <p:cNvGrpSpPr>
              <a:grpSpLocks noChangeAspect="1"/>
            </p:cNvGrpSpPr>
            <p:nvPr/>
          </p:nvGrpSpPr>
          <p:grpSpPr>
            <a:xfrm>
              <a:off x="685800" y="1035953"/>
              <a:ext cx="6400800" cy="5431384"/>
              <a:chOff x="-7458075" y="-3866247"/>
              <a:chExt cx="18364200" cy="15582900"/>
            </a:xfrm>
          </p:grpSpPr>
          <p:pic>
            <p:nvPicPr>
              <p:cNvPr id="4" name="Picture 3" descr="A map of a mountain range&#10;&#10;AI-generated content may be incorrect.">
                <a:extLst>
                  <a:ext uri="{FF2B5EF4-FFF2-40B4-BE49-F238E27FC236}">
                    <a16:creationId xmlns:a16="http://schemas.microsoft.com/office/drawing/2014/main" id="{08F24733-652D-EBAB-DC81-9196F2834BA8}"/>
                  </a:ext>
                </a:extLst>
              </p:cNvPr>
              <p:cNvPicPr>
                <a:picLocks noChangeAspect="1"/>
              </p:cNvPicPr>
              <p:nvPr/>
            </p:nvPicPr>
            <p:blipFill>
              <a:blip r:embed="rId2"/>
              <a:stretch>
                <a:fillRect/>
              </a:stretch>
            </p:blipFill>
            <p:spPr>
              <a:xfrm>
                <a:off x="-7458075" y="-3866247"/>
                <a:ext cx="6121400" cy="5194300"/>
              </a:xfrm>
              <a:prstGeom prst="rect">
                <a:avLst/>
              </a:prstGeom>
            </p:spPr>
          </p:pic>
          <p:pic>
            <p:nvPicPr>
              <p:cNvPr id="6" name="Picture 5" descr="A map of a mountain range&#10;&#10;AI-generated content may be incorrect.">
                <a:extLst>
                  <a:ext uri="{FF2B5EF4-FFF2-40B4-BE49-F238E27FC236}">
                    <a16:creationId xmlns:a16="http://schemas.microsoft.com/office/drawing/2014/main" id="{A6B46640-624F-3466-E211-5A224067E3D7}"/>
                  </a:ext>
                </a:extLst>
              </p:cNvPr>
              <p:cNvPicPr>
                <a:picLocks noChangeAspect="1"/>
              </p:cNvPicPr>
              <p:nvPr/>
            </p:nvPicPr>
            <p:blipFill>
              <a:blip r:embed="rId3"/>
              <a:stretch>
                <a:fillRect/>
              </a:stretch>
            </p:blipFill>
            <p:spPr>
              <a:xfrm>
                <a:off x="-1336675" y="-3866247"/>
                <a:ext cx="6121400" cy="5194300"/>
              </a:xfrm>
              <a:prstGeom prst="rect">
                <a:avLst/>
              </a:prstGeom>
            </p:spPr>
          </p:pic>
          <p:pic>
            <p:nvPicPr>
              <p:cNvPr id="8" name="Picture 7" descr="A map of the north&#10;&#10;AI-generated content may be incorrect.">
                <a:extLst>
                  <a:ext uri="{FF2B5EF4-FFF2-40B4-BE49-F238E27FC236}">
                    <a16:creationId xmlns:a16="http://schemas.microsoft.com/office/drawing/2014/main" id="{B7E0D426-65C9-3A5F-B481-65AD485DDFCE}"/>
                  </a:ext>
                </a:extLst>
              </p:cNvPr>
              <p:cNvPicPr>
                <a:picLocks noChangeAspect="1"/>
              </p:cNvPicPr>
              <p:nvPr/>
            </p:nvPicPr>
            <p:blipFill>
              <a:blip r:embed="rId4"/>
              <a:stretch>
                <a:fillRect/>
              </a:stretch>
            </p:blipFill>
            <p:spPr>
              <a:xfrm>
                <a:off x="4784725" y="-3866247"/>
                <a:ext cx="6121400" cy="5194300"/>
              </a:xfrm>
              <a:prstGeom prst="rect">
                <a:avLst/>
              </a:prstGeom>
            </p:spPr>
          </p:pic>
          <p:pic>
            <p:nvPicPr>
              <p:cNvPr id="10" name="Picture 9" descr="A map of the earth&#10;&#10;AI-generated content may be incorrect.">
                <a:extLst>
                  <a:ext uri="{FF2B5EF4-FFF2-40B4-BE49-F238E27FC236}">
                    <a16:creationId xmlns:a16="http://schemas.microsoft.com/office/drawing/2014/main" id="{11E26E3C-3571-A2D8-2F31-7ACF67A32BE1}"/>
                  </a:ext>
                </a:extLst>
              </p:cNvPr>
              <p:cNvPicPr>
                <a:picLocks noChangeAspect="1"/>
              </p:cNvPicPr>
              <p:nvPr/>
            </p:nvPicPr>
            <p:blipFill>
              <a:blip r:embed="rId5"/>
              <a:stretch>
                <a:fillRect/>
              </a:stretch>
            </p:blipFill>
            <p:spPr>
              <a:xfrm>
                <a:off x="-7458075" y="1328053"/>
                <a:ext cx="6121400" cy="5194300"/>
              </a:xfrm>
              <a:prstGeom prst="rect">
                <a:avLst/>
              </a:prstGeom>
            </p:spPr>
          </p:pic>
          <p:pic>
            <p:nvPicPr>
              <p:cNvPr id="12" name="Picture 11" descr="A map of a mountain&#10;&#10;AI-generated content may be incorrect.">
                <a:extLst>
                  <a:ext uri="{FF2B5EF4-FFF2-40B4-BE49-F238E27FC236}">
                    <a16:creationId xmlns:a16="http://schemas.microsoft.com/office/drawing/2014/main" id="{977C88F9-199A-4A89-DF7C-ABD1224298B4}"/>
                  </a:ext>
                </a:extLst>
              </p:cNvPr>
              <p:cNvPicPr>
                <a:picLocks noChangeAspect="1"/>
              </p:cNvPicPr>
              <p:nvPr/>
            </p:nvPicPr>
            <p:blipFill>
              <a:blip r:embed="rId6"/>
              <a:stretch>
                <a:fillRect/>
              </a:stretch>
            </p:blipFill>
            <p:spPr>
              <a:xfrm>
                <a:off x="-1336675" y="1328053"/>
                <a:ext cx="6121400" cy="5194300"/>
              </a:xfrm>
              <a:prstGeom prst="rect">
                <a:avLst/>
              </a:prstGeom>
            </p:spPr>
          </p:pic>
          <p:pic>
            <p:nvPicPr>
              <p:cNvPr id="14" name="Picture 13" descr="A map of the surface of a mountain&#10;&#10;AI-generated content may be incorrect.">
                <a:extLst>
                  <a:ext uri="{FF2B5EF4-FFF2-40B4-BE49-F238E27FC236}">
                    <a16:creationId xmlns:a16="http://schemas.microsoft.com/office/drawing/2014/main" id="{E7DDE7E9-BA1F-FBB1-268E-DFBCB0A0C5B1}"/>
                  </a:ext>
                </a:extLst>
              </p:cNvPr>
              <p:cNvPicPr>
                <a:picLocks noChangeAspect="1"/>
              </p:cNvPicPr>
              <p:nvPr/>
            </p:nvPicPr>
            <p:blipFill>
              <a:blip r:embed="rId7"/>
              <a:stretch>
                <a:fillRect/>
              </a:stretch>
            </p:blipFill>
            <p:spPr>
              <a:xfrm>
                <a:off x="4784725" y="1328053"/>
                <a:ext cx="6121400" cy="5194300"/>
              </a:xfrm>
              <a:prstGeom prst="rect">
                <a:avLst/>
              </a:prstGeom>
            </p:spPr>
          </p:pic>
          <p:pic>
            <p:nvPicPr>
              <p:cNvPr id="16" name="Picture 15" descr="A map of the earth&#10;&#10;AI-generated content may be incorrect.">
                <a:extLst>
                  <a:ext uri="{FF2B5EF4-FFF2-40B4-BE49-F238E27FC236}">
                    <a16:creationId xmlns:a16="http://schemas.microsoft.com/office/drawing/2014/main" id="{F6EF4F46-5204-5EB3-FEBC-2FD6DB7DB403}"/>
                  </a:ext>
                </a:extLst>
              </p:cNvPr>
              <p:cNvPicPr>
                <a:picLocks noChangeAspect="1"/>
              </p:cNvPicPr>
              <p:nvPr/>
            </p:nvPicPr>
            <p:blipFill>
              <a:blip r:embed="rId8"/>
              <a:stretch>
                <a:fillRect/>
              </a:stretch>
            </p:blipFill>
            <p:spPr>
              <a:xfrm>
                <a:off x="-7458075" y="6522353"/>
                <a:ext cx="6121400" cy="5194300"/>
              </a:xfrm>
              <a:prstGeom prst="rect">
                <a:avLst/>
              </a:prstGeom>
            </p:spPr>
          </p:pic>
        </p:grpSp>
        <p:pic>
          <p:nvPicPr>
            <p:cNvPr id="19" name="Picture 18" descr="A graph of a number of gradients&#10;&#10;AI-generated content may be incorrect.">
              <a:extLst>
                <a:ext uri="{FF2B5EF4-FFF2-40B4-BE49-F238E27FC236}">
                  <a16:creationId xmlns:a16="http://schemas.microsoft.com/office/drawing/2014/main" id="{9980E7D2-A9B9-9A1A-3705-808C34867890}"/>
                </a:ext>
              </a:extLst>
            </p:cNvPr>
            <p:cNvPicPr>
              <a:picLocks noChangeAspect="1"/>
            </p:cNvPicPr>
            <p:nvPr/>
          </p:nvPicPr>
          <p:blipFill>
            <a:blip r:embed="rId9"/>
            <a:stretch>
              <a:fillRect/>
            </a:stretch>
          </p:blipFill>
          <p:spPr>
            <a:xfrm>
              <a:off x="2819400" y="4656824"/>
              <a:ext cx="665188" cy="1810512"/>
            </a:xfrm>
            <a:prstGeom prst="rect">
              <a:avLst/>
            </a:prstGeom>
          </p:spPr>
        </p:pic>
      </p:grpSp>
    </p:spTree>
    <p:extLst>
      <p:ext uri="{BB962C8B-B14F-4D97-AF65-F5344CB8AC3E}">
        <p14:creationId xmlns:p14="http://schemas.microsoft.com/office/powerpoint/2010/main" val="267185734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0870218-5E50-93FF-819A-F13D823A026C}"/>
            </a:ext>
          </a:extLst>
        </p:cNvPr>
        <p:cNvGrpSpPr/>
        <p:nvPr/>
      </p:nvGrpSpPr>
      <p:grpSpPr>
        <a:xfrm>
          <a:off x="0" y="0"/>
          <a:ext cx="0" cy="0"/>
          <a:chOff x="0" y="0"/>
          <a:chExt cx="0" cy="0"/>
        </a:xfrm>
      </p:grpSpPr>
      <p:grpSp>
        <p:nvGrpSpPr>
          <p:cNvPr id="4" name="Group 3">
            <a:extLst>
              <a:ext uri="{FF2B5EF4-FFF2-40B4-BE49-F238E27FC236}">
                <a16:creationId xmlns:a16="http://schemas.microsoft.com/office/drawing/2014/main" id="{F195E93F-A543-C858-0E7E-2994A5689B45}"/>
              </a:ext>
            </a:extLst>
          </p:cNvPr>
          <p:cNvGrpSpPr/>
          <p:nvPr/>
        </p:nvGrpSpPr>
        <p:grpSpPr>
          <a:xfrm>
            <a:off x="1049020" y="0"/>
            <a:ext cx="5734591" cy="9144000"/>
            <a:chOff x="1049020" y="0"/>
            <a:chExt cx="5734591" cy="9144000"/>
          </a:xfrm>
        </p:grpSpPr>
        <p:pic>
          <p:nvPicPr>
            <p:cNvPr id="3" name="Picture 2">
              <a:extLst>
                <a:ext uri="{FF2B5EF4-FFF2-40B4-BE49-F238E27FC236}">
                  <a16:creationId xmlns:a16="http://schemas.microsoft.com/office/drawing/2014/main" id="{2C3F5446-F9B4-576A-DA08-523975CDE87D}"/>
                </a:ext>
              </a:extLst>
            </p:cNvPr>
            <p:cNvPicPr>
              <a:picLocks noChangeAspect="1"/>
            </p:cNvPicPr>
            <p:nvPr/>
          </p:nvPicPr>
          <p:blipFill>
            <a:blip r:embed="rId3"/>
            <a:stretch>
              <a:fillRect/>
            </a:stretch>
          </p:blipFill>
          <p:spPr>
            <a:xfrm>
              <a:off x="1049020" y="0"/>
              <a:ext cx="2857500" cy="2286000"/>
            </a:xfrm>
            <a:prstGeom prst="rect">
              <a:avLst/>
            </a:prstGeom>
          </p:spPr>
        </p:pic>
        <p:pic>
          <p:nvPicPr>
            <p:cNvPr id="5" name="Picture 4">
              <a:extLst>
                <a:ext uri="{FF2B5EF4-FFF2-40B4-BE49-F238E27FC236}">
                  <a16:creationId xmlns:a16="http://schemas.microsoft.com/office/drawing/2014/main" id="{1F7C4802-7804-3475-C6AF-82DD77DBA082}"/>
                </a:ext>
              </a:extLst>
            </p:cNvPr>
            <p:cNvPicPr>
              <a:picLocks noChangeAspect="1"/>
            </p:cNvPicPr>
            <p:nvPr/>
          </p:nvPicPr>
          <p:blipFill>
            <a:blip r:embed="rId4"/>
            <a:stretch>
              <a:fillRect/>
            </a:stretch>
          </p:blipFill>
          <p:spPr>
            <a:xfrm>
              <a:off x="3926111" y="0"/>
              <a:ext cx="2857500" cy="2286000"/>
            </a:xfrm>
            <a:prstGeom prst="rect">
              <a:avLst/>
            </a:prstGeom>
          </p:spPr>
        </p:pic>
        <p:pic>
          <p:nvPicPr>
            <p:cNvPr id="7" name="Picture 6">
              <a:extLst>
                <a:ext uri="{FF2B5EF4-FFF2-40B4-BE49-F238E27FC236}">
                  <a16:creationId xmlns:a16="http://schemas.microsoft.com/office/drawing/2014/main" id="{7D70904F-A57E-C4EA-A0A4-5032519465F3}"/>
                </a:ext>
              </a:extLst>
            </p:cNvPr>
            <p:cNvPicPr>
              <a:picLocks noChangeAspect="1"/>
            </p:cNvPicPr>
            <p:nvPr/>
          </p:nvPicPr>
          <p:blipFill>
            <a:blip r:embed="rId5"/>
            <a:stretch>
              <a:fillRect/>
            </a:stretch>
          </p:blipFill>
          <p:spPr>
            <a:xfrm>
              <a:off x="1049020" y="2286000"/>
              <a:ext cx="2857500" cy="2286000"/>
            </a:xfrm>
            <a:prstGeom prst="rect">
              <a:avLst/>
            </a:prstGeom>
          </p:spPr>
        </p:pic>
        <p:pic>
          <p:nvPicPr>
            <p:cNvPr id="9" name="Picture 8">
              <a:extLst>
                <a:ext uri="{FF2B5EF4-FFF2-40B4-BE49-F238E27FC236}">
                  <a16:creationId xmlns:a16="http://schemas.microsoft.com/office/drawing/2014/main" id="{58C47ED2-EA03-7851-434D-B3F1B23A5D05}"/>
                </a:ext>
              </a:extLst>
            </p:cNvPr>
            <p:cNvPicPr>
              <a:picLocks noChangeAspect="1"/>
            </p:cNvPicPr>
            <p:nvPr/>
          </p:nvPicPr>
          <p:blipFill>
            <a:blip r:embed="rId6"/>
            <a:stretch>
              <a:fillRect/>
            </a:stretch>
          </p:blipFill>
          <p:spPr>
            <a:xfrm>
              <a:off x="3926111" y="2286000"/>
              <a:ext cx="2857500" cy="2286000"/>
            </a:xfrm>
            <a:prstGeom prst="rect">
              <a:avLst/>
            </a:prstGeom>
          </p:spPr>
        </p:pic>
        <p:pic>
          <p:nvPicPr>
            <p:cNvPr id="11" name="Picture 10">
              <a:extLst>
                <a:ext uri="{FF2B5EF4-FFF2-40B4-BE49-F238E27FC236}">
                  <a16:creationId xmlns:a16="http://schemas.microsoft.com/office/drawing/2014/main" id="{276F0B95-66FD-07D6-80CF-3D405F362760}"/>
                </a:ext>
              </a:extLst>
            </p:cNvPr>
            <p:cNvPicPr>
              <a:picLocks noChangeAspect="1"/>
            </p:cNvPicPr>
            <p:nvPr/>
          </p:nvPicPr>
          <p:blipFill>
            <a:blip r:embed="rId7"/>
            <a:stretch>
              <a:fillRect/>
            </a:stretch>
          </p:blipFill>
          <p:spPr>
            <a:xfrm>
              <a:off x="1049020" y="4572000"/>
              <a:ext cx="2857500" cy="2286000"/>
            </a:xfrm>
            <a:prstGeom prst="rect">
              <a:avLst/>
            </a:prstGeom>
          </p:spPr>
        </p:pic>
        <p:pic>
          <p:nvPicPr>
            <p:cNvPr id="13" name="Picture 12">
              <a:extLst>
                <a:ext uri="{FF2B5EF4-FFF2-40B4-BE49-F238E27FC236}">
                  <a16:creationId xmlns:a16="http://schemas.microsoft.com/office/drawing/2014/main" id="{C6D88650-7DBC-0E0A-9344-36DC9B866FAD}"/>
                </a:ext>
              </a:extLst>
            </p:cNvPr>
            <p:cNvPicPr>
              <a:picLocks noChangeAspect="1"/>
            </p:cNvPicPr>
            <p:nvPr/>
          </p:nvPicPr>
          <p:blipFill>
            <a:blip r:embed="rId8"/>
            <a:stretch>
              <a:fillRect/>
            </a:stretch>
          </p:blipFill>
          <p:spPr>
            <a:xfrm>
              <a:off x="3926111" y="4572000"/>
              <a:ext cx="2857500" cy="2286000"/>
            </a:xfrm>
            <a:prstGeom prst="rect">
              <a:avLst/>
            </a:prstGeom>
          </p:spPr>
        </p:pic>
        <p:pic>
          <p:nvPicPr>
            <p:cNvPr id="15" name="Picture 14">
              <a:extLst>
                <a:ext uri="{FF2B5EF4-FFF2-40B4-BE49-F238E27FC236}">
                  <a16:creationId xmlns:a16="http://schemas.microsoft.com/office/drawing/2014/main" id="{D004EE3E-2188-8A92-9D40-4A2561369A97}"/>
                </a:ext>
              </a:extLst>
            </p:cNvPr>
            <p:cNvPicPr>
              <a:picLocks noChangeAspect="1"/>
            </p:cNvPicPr>
            <p:nvPr/>
          </p:nvPicPr>
          <p:blipFill>
            <a:blip r:embed="rId9"/>
            <a:stretch>
              <a:fillRect/>
            </a:stretch>
          </p:blipFill>
          <p:spPr>
            <a:xfrm>
              <a:off x="1049020" y="6858000"/>
              <a:ext cx="2857500" cy="2286000"/>
            </a:xfrm>
            <a:prstGeom prst="rect">
              <a:avLst/>
            </a:prstGeom>
          </p:spPr>
        </p:pic>
      </p:grpSp>
      <p:sp>
        <p:nvSpPr>
          <p:cNvPr id="16" name="TextBox 15">
            <a:extLst>
              <a:ext uri="{FF2B5EF4-FFF2-40B4-BE49-F238E27FC236}">
                <a16:creationId xmlns:a16="http://schemas.microsoft.com/office/drawing/2014/main" id="{C8614C33-8B94-9C68-00D2-AA858F853155}"/>
              </a:ext>
            </a:extLst>
          </p:cNvPr>
          <p:cNvSpPr txBox="1"/>
          <p:nvPr/>
        </p:nvSpPr>
        <p:spPr>
          <a:xfrm>
            <a:off x="200507" y="958334"/>
            <a:ext cx="320922" cy="369332"/>
          </a:xfrm>
          <a:prstGeom prst="rect">
            <a:avLst/>
          </a:prstGeom>
          <a:noFill/>
        </p:spPr>
        <p:txBody>
          <a:bodyPr wrap="none" rtlCol="0">
            <a:spAutoFit/>
          </a:bodyPr>
          <a:lstStyle/>
          <a:p>
            <a:r>
              <a:rPr lang="en-US" dirty="0"/>
              <a:t>A</a:t>
            </a:r>
          </a:p>
        </p:txBody>
      </p:sp>
      <p:sp>
        <p:nvSpPr>
          <p:cNvPr id="17" name="TextBox 16">
            <a:extLst>
              <a:ext uri="{FF2B5EF4-FFF2-40B4-BE49-F238E27FC236}">
                <a16:creationId xmlns:a16="http://schemas.microsoft.com/office/drawing/2014/main" id="{CDD5A91A-1AC3-D086-5D12-4DE5EEC2C532}"/>
              </a:ext>
            </a:extLst>
          </p:cNvPr>
          <p:cNvSpPr txBox="1"/>
          <p:nvPr/>
        </p:nvSpPr>
        <p:spPr>
          <a:xfrm>
            <a:off x="6925382" y="958334"/>
            <a:ext cx="324128" cy="369332"/>
          </a:xfrm>
          <a:prstGeom prst="rect">
            <a:avLst/>
          </a:prstGeom>
          <a:noFill/>
        </p:spPr>
        <p:txBody>
          <a:bodyPr wrap="none" rtlCol="0">
            <a:spAutoFit/>
          </a:bodyPr>
          <a:lstStyle/>
          <a:p>
            <a:r>
              <a:rPr lang="en-US" dirty="0"/>
              <a:t>B</a:t>
            </a:r>
          </a:p>
        </p:txBody>
      </p:sp>
      <p:sp>
        <p:nvSpPr>
          <p:cNvPr id="18" name="TextBox 17">
            <a:extLst>
              <a:ext uri="{FF2B5EF4-FFF2-40B4-BE49-F238E27FC236}">
                <a16:creationId xmlns:a16="http://schemas.microsoft.com/office/drawing/2014/main" id="{803E8B6A-AB98-1B6D-8E4A-79C2F68E341D}"/>
              </a:ext>
            </a:extLst>
          </p:cNvPr>
          <p:cNvSpPr txBox="1"/>
          <p:nvPr/>
        </p:nvSpPr>
        <p:spPr>
          <a:xfrm>
            <a:off x="176463" y="3171781"/>
            <a:ext cx="344966" cy="369332"/>
          </a:xfrm>
          <a:prstGeom prst="rect">
            <a:avLst/>
          </a:prstGeom>
          <a:noFill/>
        </p:spPr>
        <p:txBody>
          <a:bodyPr wrap="none" rtlCol="0">
            <a:spAutoFit/>
          </a:bodyPr>
          <a:lstStyle/>
          <a:p>
            <a:r>
              <a:rPr lang="en-US" dirty="0"/>
              <a:t>C</a:t>
            </a:r>
          </a:p>
        </p:txBody>
      </p:sp>
      <p:sp>
        <p:nvSpPr>
          <p:cNvPr id="19" name="TextBox 18">
            <a:extLst>
              <a:ext uri="{FF2B5EF4-FFF2-40B4-BE49-F238E27FC236}">
                <a16:creationId xmlns:a16="http://schemas.microsoft.com/office/drawing/2014/main" id="{03359EB8-EC85-5DD1-828A-399628C58E87}"/>
              </a:ext>
            </a:extLst>
          </p:cNvPr>
          <p:cNvSpPr txBox="1"/>
          <p:nvPr/>
        </p:nvSpPr>
        <p:spPr>
          <a:xfrm>
            <a:off x="6925382" y="3171781"/>
            <a:ext cx="343364" cy="369332"/>
          </a:xfrm>
          <a:prstGeom prst="rect">
            <a:avLst/>
          </a:prstGeom>
          <a:noFill/>
        </p:spPr>
        <p:txBody>
          <a:bodyPr wrap="none" rtlCol="0">
            <a:spAutoFit/>
          </a:bodyPr>
          <a:lstStyle/>
          <a:p>
            <a:r>
              <a:rPr lang="en-US" dirty="0"/>
              <a:t>D</a:t>
            </a:r>
          </a:p>
        </p:txBody>
      </p:sp>
      <p:sp>
        <p:nvSpPr>
          <p:cNvPr id="20" name="TextBox 19">
            <a:extLst>
              <a:ext uri="{FF2B5EF4-FFF2-40B4-BE49-F238E27FC236}">
                <a16:creationId xmlns:a16="http://schemas.microsoft.com/office/drawing/2014/main" id="{AF39DBC2-64DB-D274-55EE-5CA645366F14}"/>
              </a:ext>
            </a:extLst>
          </p:cNvPr>
          <p:cNvSpPr txBox="1"/>
          <p:nvPr/>
        </p:nvSpPr>
        <p:spPr>
          <a:xfrm>
            <a:off x="208523" y="5423214"/>
            <a:ext cx="312906" cy="369332"/>
          </a:xfrm>
          <a:prstGeom prst="rect">
            <a:avLst/>
          </a:prstGeom>
          <a:noFill/>
        </p:spPr>
        <p:txBody>
          <a:bodyPr wrap="none" rtlCol="0">
            <a:spAutoFit/>
          </a:bodyPr>
          <a:lstStyle/>
          <a:p>
            <a:r>
              <a:rPr lang="en-US" dirty="0"/>
              <a:t>E</a:t>
            </a:r>
          </a:p>
        </p:txBody>
      </p:sp>
      <p:sp>
        <p:nvSpPr>
          <p:cNvPr id="21" name="TextBox 20">
            <a:extLst>
              <a:ext uri="{FF2B5EF4-FFF2-40B4-BE49-F238E27FC236}">
                <a16:creationId xmlns:a16="http://schemas.microsoft.com/office/drawing/2014/main" id="{4F6BFC38-942D-51CE-FA93-D20103EA4256}"/>
              </a:ext>
            </a:extLst>
          </p:cNvPr>
          <p:cNvSpPr txBox="1"/>
          <p:nvPr/>
        </p:nvSpPr>
        <p:spPr>
          <a:xfrm>
            <a:off x="6925382" y="5423214"/>
            <a:ext cx="306494" cy="369332"/>
          </a:xfrm>
          <a:prstGeom prst="rect">
            <a:avLst/>
          </a:prstGeom>
          <a:noFill/>
        </p:spPr>
        <p:txBody>
          <a:bodyPr wrap="none" rtlCol="0">
            <a:spAutoFit/>
          </a:bodyPr>
          <a:lstStyle/>
          <a:p>
            <a:r>
              <a:rPr lang="en-US" dirty="0"/>
              <a:t>F</a:t>
            </a:r>
          </a:p>
        </p:txBody>
      </p:sp>
      <p:sp>
        <p:nvSpPr>
          <p:cNvPr id="22" name="TextBox 21">
            <a:extLst>
              <a:ext uri="{FF2B5EF4-FFF2-40B4-BE49-F238E27FC236}">
                <a16:creationId xmlns:a16="http://schemas.microsoft.com/office/drawing/2014/main" id="{83173F73-6200-E8F2-5AAD-575A79A5D625}"/>
              </a:ext>
            </a:extLst>
          </p:cNvPr>
          <p:cNvSpPr txBox="1"/>
          <p:nvPr/>
        </p:nvSpPr>
        <p:spPr>
          <a:xfrm>
            <a:off x="173257" y="7638666"/>
            <a:ext cx="348172" cy="369332"/>
          </a:xfrm>
          <a:prstGeom prst="rect">
            <a:avLst/>
          </a:prstGeom>
          <a:noFill/>
        </p:spPr>
        <p:txBody>
          <a:bodyPr wrap="none" rtlCol="0">
            <a:spAutoFit/>
          </a:bodyPr>
          <a:lstStyle/>
          <a:p>
            <a:r>
              <a:rPr lang="en-US" dirty="0"/>
              <a:t>G</a:t>
            </a:r>
          </a:p>
        </p:txBody>
      </p:sp>
      <p:sp>
        <p:nvSpPr>
          <p:cNvPr id="2" name="TextBox 1">
            <a:extLst>
              <a:ext uri="{FF2B5EF4-FFF2-40B4-BE49-F238E27FC236}">
                <a16:creationId xmlns:a16="http://schemas.microsoft.com/office/drawing/2014/main" id="{47AA332E-0EC6-62D2-17DF-499E71DA3253}"/>
              </a:ext>
            </a:extLst>
          </p:cNvPr>
          <p:cNvSpPr txBox="1"/>
          <p:nvPr/>
        </p:nvSpPr>
        <p:spPr>
          <a:xfrm>
            <a:off x="200507" y="9100066"/>
            <a:ext cx="7137400" cy="923330"/>
          </a:xfrm>
          <a:prstGeom prst="rect">
            <a:avLst/>
          </a:prstGeom>
          <a:noFill/>
        </p:spPr>
        <p:txBody>
          <a:bodyPr wrap="square" rtlCol="0">
            <a:spAutoFit/>
          </a:bodyPr>
          <a:lstStyle/>
          <a:p>
            <a:r>
              <a:rPr lang="en-US" dirty="0"/>
              <a:t>S3: Lateral density gradient for each of the 7 (1-7, A-G) repeats of the HRE transect with the threshold for inclusion inside the front shown in red and the lowest threshold where statistics hold shown in green.</a:t>
            </a:r>
          </a:p>
        </p:txBody>
      </p:sp>
    </p:spTree>
    <p:extLst>
      <p:ext uri="{BB962C8B-B14F-4D97-AF65-F5344CB8AC3E}">
        <p14:creationId xmlns:p14="http://schemas.microsoft.com/office/powerpoint/2010/main" val="403357325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2" name="Group 51">
            <a:extLst>
              <a:ext uri="{FF2B5EF4-FFF2-40B4-BE49-F238E27FC236}">
                <a16:creationId xmlns:a16="http://schemas.microsoft.com/office/drawing/2014/main" id="{10C71563-E001-1723-9A3A-A6428E0E9158}"/>
              </a:ext>
            </a:extLst>
          </p:cNvPr>
          <p:cNvGrpSpPr>
            <a:grpSpLocks noChangeAspect="1"/>
          </p:cNvGrpSpPr>
          <p:nvPr/>
        </p:nvGrpSpPr>
        <p:grpSpPr>
          <a:xfrm>
            <a:off x="566652" y="1143010"/>
            <a:ext cx="6400800" cy="5431385"/>
            <a:chOff x="-408826" y="812800"/>
            <a:chExt cx="8082048" cy="6858000"/>
          </a:xfrm>
        </p:grpSpPr>
        <p:pic>
          <p:nvPicPr>
            <p:cNvPr id="35" name="Picture 34" descr="A graph of a number of gradients&#10;&#10;AI-generated content may be incorrect.">
              <a:extLst>
                <a:ext uri="{FF2B5EF4-FFF2-40B4-BE49-F238E27FC236}">
                  <a16:creationId xmlns:a16="http://schemas.microsoft.com/office/drawing/2014/main" id="{070AFBF3-E249-0A49-73E0-142742A662B9}"/>
                </a:ext>
              </a:extLst>
            </p:cNvPr>
            <p:cNvPicPr>
              <a:picLocks noChangeAspect="1"/>
            </p:cNvPicPr>
            <p:nvPr/>
          </p:nvPicPr>
          <p:blipFill>
            <a:blip r:embed="rId2"/>
            <a:stretch>
              <a:fillRect/>
            </a:stretch>
          </p:blipFill>
          <p:spPr>
            <a:xfrm>
              <a:off x="4979207" y="5384800"/>
              <a:ext cx="839884" cy="2286000"/>
            </a:xfrm>
            <a:prstGeom prst="rect">
              <a:avLst/>
            </a:prstGeom>
          </p:spPr>
        </p:pic>
        <p:pic>
          <p:nvPicPr>
            <p:cNvPr id="37" name="Picture 36" descr="A map with different colored lines&#10;&#10;AI-generated content may be incorrect.">
              <a:extLst>
                <a:ext uri="{FF2B5EF4-FFF2-40B4-BE49-F238E27FC236}">
                  <a16:creationId xmlns:a16="http://schemas.microsoft.com/office/drawing/2014/main" id="{17FAF8DB-5C7C-94F8-ED07-E760B743B325}"/>
                </a:ext>
              </a:extLst>
            </p:cNvPr>
            <p:cNvPicPr>
              <a:picLocks noChangeAspect="1"/>
            </p:cNvPicPr>
            <p:nvPr/>
          </p:nvPicPr>
          <p:blipFill>
            <a:blip r:embed="rId3"/>
            <a:stretch>
              <a:fillRect/>
            </a:stretch>
          </p:blipFill>
          <p:spPr>
            <a:xfrm>
              <a:off x="-408825" y="812800"/>
              <a:ext cx="2694015" cy="2286000"/>
            </a:xfrm>
            <a:prstGeom prst="rect">
              <a:avLst/>
            </a:prstGeom>
          </p:spPr>
        </p:pic>
        <p:pic>
          <p:nvPicPr>
            <p:cNvPr id="39" name="Picture 38" descr="A map of a mountain range&#10;&#10;AI-generated content may be incorrect.">
              <a:extLst>
                <a:ext uri="{FF2B5EF4-FFF2-40B4-BE49-F238E27FC236}">
                  <a16:creationId xmlns:a16="http://schemas.microsoft.com/office/drawing/2014/main" id="{5C2A04A9-8FE6-5A93-56DC-745EFBB78099}"/>
                </a:ext>
              </a:extLst>
            </p:cNvPr>
            <p:cNvPicPr>
              <a:picLocks noChangeAspect="1"/>
            </p:cNvPicPr>
            <p:nvPr/>
          </p:nvPicPr>
          <p:blipFill>
            <a:blip r:embed="rId4"/>
            <a:stretch>
              <a:fillRect/>
            </a:stretch>
          </p:blipFill>
          <p:spPr>
            <a:xfrm>
              <a:off x="2285191" y="812800"/>
              <a:ext cx="2694015" cy="2286000"/>
            </a:xfrm>
            <a:prstGeom prst="rect">
              <a:avLst/>
            </a:prstGeom>
          </p:spPr>
        </p:pic>
        <p:pic>
          <p:nvPicPr>
            <p:cNvPr id="41" name="Picture 40" descr="A map of a mountain range&#10;&#10;AI-generated content may be incorrect.">
              <a:extLst>
                <a:ext uri="{FF2B5EF4-FFF2-40B4-BE49-F238E27FC236}">
                  <a16:creationId xmlns:a16="http://schemas.microsoft.com/office/drawing/2014/main" id="{6EC0B676-83B8-13A2-CDCF-F12F53B99933}"/>
                </a:ext>
              </a:extLst>
            </p:cNvPr>
            <p:cNvPicPr>
              <a:picLocks noChangeAspect="1"/>
            </p:cNvPicPr>
            <p:nvPr/>
          </p:nvPicPr>
          <p:blipFill>
            <a:blip r:embed="rId5"/>
            <a:stretch>
              <a:fillRect/>
            </a:stretch>
          </p:blipFill>
          <p:spPr>
            <a:xfrm>
              <a:off x="4979207" y="812800"/>
              <a:ext cx="2694015" cy="2286000"/>
            </a:xfrm>
            <a:prstGeom prst="rect">
              <a:avLst/>
            </a:prstGeom>
          </p:spPr>
        </p:pic>
        <p:pic>
          <p:nvPicPr>
            <p:cNvPr id="43" name="Picture 42" descr="A map of a weather station&#10;&#10;AI-generated content may be incorrect.">
              <a:extLst>
                <a:ext uri="{FF2B5EF4-FFF2-40B4-BE49-F238E27FC236}">
                  <a16:creationId xmlns:a16="http://schemas.microsoft.com/office/drawing/2014/main" id="{03A5EB11-1CAF-B786-0B6E-2E1597FA2FCF}"/>
                </a:ext>
              </a:extLst>
            </p:cNvPr>
            <p:cNvPicPr>
              <a:picLocks noChangeAspect="1"/>
            </p:cNvPicPr>
            <p:nvPr/>
          </p:nvPicPr>
          <p:blipFill>
            <a:blip r:embed="rId6"/>
            <a:stretch>
              <a:fillRect/>
            </a:stretch>
          </p:blipFill>
          <p:spPr>
            <a:xfrm>
              <a:off x="-408826" y="3098800"/>
              <a:ext cx="2694015" cy="2286000"/>
            </a:xfrm>
            <a:prstGeom prst="rect">
              <a:avLst/>
            </a:prstGeom>
          </p:spPr>
        </p:pic>
        <p:pic>
          <p:nvPicPr>
            <p:cNvPr id="45" name="Picture 44" descr="A map of the earth&#10;&#10;AI-generated content may be incorrect.">
              <a:extLst>
                <a:ext uri="{FF2B5EF4-FFF2-40B4-BE49-F238E27FC236}">
                  <a16:creationId xmlns:a16="http://schemas.microsoft.com/office/drawing/2014/main" id="{6BF28F42-4396-5E6A-2F14-9B83ADBE9AA7}"/>
                </a:ext>
              </a:extLst>
            </p:cNvPr>
            <p:cNvPicPr>
              <a:picLocks noChangeAspect="1"/>
            </p:cNvPicPr>
            <p:nvPr/>
          </p:nvPicPr>
          <p:blipFill>
            <a:blip r:embed="rId7"/>
            <a:stretch>
              <a:fillRect/>
            </a:stretch>
          </p:blipFill>
          <p:spPr>
            <a:xfrm>
              <a:off x="2285189" y="3098800"/>
              <a:ext cx="2694015" cy="2286000"/>
            </a:xfrm>
            <a:prstGeom prst="rect">
              <a:avLst/>
            </a:prstGeom>
          </p:spPr>
        </p:pic>
        <p:pic>
          <p:nvPicPr>
            <p:cNvPr id="47" name="Picture 46" descr="A map of the earth&#10;&#10;AI-generated content may be incorrect.">
              <a:extLst>
                <a:ext uri="{FF2B5EF4-FFF2-40B4-BE49-F238E27FC236}">
                  <a16:creationId xmlns:a16="http://schemas.microsoft.com/office/drawing/2014/main" id="{83C6DC3E-0BA0-B7CA-FD77-B9A1D7D49DFF}"/>
                </a:ext>
              </a:extLst>
            </p:cNvPr>
            <p:cNvPicPr>
              <a:picLocks noChangeAspect="1"/>
            </p:cNvPicPr>
            <p:nvPr/>
          </p:nvPicPr>
          <p:blipFill>
            <a:blip r:embed="rId8"/>
            <a:stretch>
              <a:fillRect/>
            </a:stretch>
          </p:blipFill>
          <p:spPr>
            <a:xfrm>
              <a:off x="4979205" y="3098800"/>
              <a:ext cx="2694015" cy="2286000"/>
            </a:xfrm>
            <a:prstGeom prst="rect">
              <a:avLst/>
            </a:prstGeom>
          </p:spPr>
        </p:pic>
        <p:pic>
          <p:nvPicPr>
            <p:cNvPr id="49" name="Picture 48" descr="A map of the earth&#10;&#10;AI-generated content may be incorrect.">
              <a:extLst>
                <a:ext uri="{FF2B5EF4-FFF2-40B4-BE49-F238E27FC236}">
                  <a16:creationId xmlns:a16="http://schemas.microsoft.com/office/drawing/2014/main" id="{38949908-DF8E-8C58-F431-26C63EAC008D}"/>
                </a:ext>
              </a:extLst>
            </p:cNvPr>
            <p:cNvPicPr>
              <a:picLocks noChangeAspect="1"/>
            </p:cNvPicPr>
            <p:nvPr/>
          </p:nvPicPr>
          <p:blipFill>
            <a:blip r:embed="rId9"/>
            <a:stretch>
              <a:fillRect/>
            </a:stretch>
          </p:blipFill>
          <p:spPr>
            <a:xfrm>
              <a:off x="-408826" y="5384800"/>
              <a:ext cx="2694015" cy="2286000"/>
            </a:xfrm>
            <a:prstGeom prst="rect">
              <a:avLst/>
            </a:prstGeom>
          </p:spPr>
        </p:pic>
        <p:pic>
          <p:nvPicPr>
            <p:cNvPr id="51" name="Picture 50" descr="A map of the earth&#10;&#10;AI-generated content may be incorrect.">
              <a:extLst>
                <a:ext uri="{FF2B5EF4-FFF2-40B4-BE49-F238E27FC236}">
                  <a16:creationId xmlns:a16="http://schemas.microsoft.com/office/drawing/2014/main" id="{0C23BAF0-9E03-FF76-416D-FD820A106C0E}"/>
                </a:ext>
              </a:extLst>
            </p:cNvPr>
            <p:cNvPicPr>
              <a:picLocks noChangeAspect="1"/>
            </p:cNvPicPr>
            <p:nvPr/>
          </p:nvPicPr>
          <p:blipFill>
            <a:blip r:embed="rId10"/>
            <a:stretch>
              <a:fillRect/>
            </a:stretch>
          </p:blipFill>
          <p:spPr>
            <a:xfrm>
              <a:off x="2285189" y="5384800"/>
              <a:ext cx="2694015" cy="2286000"/>
            </a:xfrm>
            <a:prstGeom prst="rect">
              <a:avLst/>
            </a:prstGeom>
          </p:spPr>
        </p:pic>
      </p:grpSp>
      <p:sp>
        <p:nvSpPr>
          <p:cNvPr id="54" name="TextBox 53">
            <a:extLst>
              <a:ext uri="{FF2B5EF4-FFF2-40B4-BE49-F238E27FC236}">
                <a16:creationId xmlns:a16="http://schemas.microsoft.com/office/drawing/2014/main" id="{C81D1DE1-B80E-FE4A-0598-A491327A808B}"/>
              </a:ext>
            </a:extLst>
          </p:cNvPr>
          <p:cNvSpPr txBox="1"/>
          <p:nvPr/>
        </p:nvSpPr>
        <p:spPr>
          <a:xfrm>
            <a:off x="200507" y="9100066"/>
            <a:ext cx="7137400" cy="923330"/>
          </a:xfrm>
          <a:prstGeom prst="rect">
            <a:avLst/>
          </a:prstGeom>
          <a:noFill/>
        </p:spPr>
        <p:txBody>
          <a:bodyPr wrap="square" rtlCol="0">
            <a:spAutoFit/>
          </a:bodyPr>
          <a:lstStyle/>
          <a:p>
            <a:r>
              <a:rPr lang="en-US" dirty="0"/>
              <a:t>S4: Lateral density gradient for each of the 8 (1-8, A-H) repeats of the HR transect with the threshold for inclusion inside the front shown in red and the lowest threshold where statistics hold shown in green.</a:t>
            </a:r>
          </a:p>
        </p:txBody>
      </p:sp>
    </p:spTree>
    <p:extLst>
      <p:ext uri="{BB962C8B-B14F-4D97-AF65-F5344CB8AC3E}">
        <p14:creationId xmlns:p14="http://schemas.microsoft.com/office/powerpoint/2010/main" val="168805758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5B8379D6-5909-5762-DB9F-2D4E95683B34}"/>
              </a:ext>
            </a:extLst>
          </p:cNvPr>
          <p:cNvGrpSpPr/>
          <p:nvPr/>
        </p:nvGrpSpPr>
        <p:grpSpPr>
          <a:xfrm>
            <a:off x="1052211" y="0"/>
            <a:ext cx="5736390" cy="8966332"/>
            <a:chOff x="1052211" y="0"/>
            <a:chExt cx="5736390" cy="8966332"/>
          </a:xfrm>
        </p:grpSpPr>
        <p:pic>
          <p:nvPicPr>
            <p:cNvPr id="3" name="Picture 2">
              <a:extLst>
                <a:ext uri="{FF2B5EF4-FFF2-40B4-BE49-F238E27FC236}">
                  <a16:creationId xmlns:a16="http://schemas.microsoft.com/office/drawing/2014/main" id="{EA9C6687-5D9D-FD83-BB71-CF5B0BC2F329}"/>
                </a:ext>
              </a:extLst>
            </p:cNvPr>
            <p:cNvPicPr>
              <a:picLocks noChangeAspect="1"/>
            </p:cNvPicPr>
            <p:nvPr/>
          </p:nvPicPr>
          <p:blipFill>
            <a:blip r:embed="rId2"/>
            <a:stretch>
              <a:fillRect/>
            </a:stretch>
          </p:blipFill>
          <p:spPr>
            <a:xfrm>
              <a:off x="1052211" y="0"/>
              <a:ext cx="2857500" cy="2286000"/>
            </a:xfrm>
            <a:prstGeom prst="rect">
              <a:avLst/>
            </a:prstGeom>
          </p:spPr>
        </p:pic>
        <p:pic>
          <p:nvPicPr>
            <p:cNvPr id="5" name="Picture 4">
              <a:extLst>
                <a:ext uri="{FF2B5EF4-FFF2-40B4-BE49-F238E27FC236}">
                  <a16:creationId xmlns:a16="http://schemas.microsoft.com/office/drawing/2014/main" id="{067937F6-3A8D-CA19-DEA1-EC9F6D0363F4}"/>
                </a:ext>
              </a:extLst>
            </p:cNvPr>
            <p:cNvPicPr>
              <a:picLocks noChangeAspect="1"/>
            </p:cNvPicPr>
            <p:nvPr/>
          </p:nvPicPr>
          <p:blipFill>
            <a:blip r:embed="rId3"/>
            <a:stretch>
              <a:fillRect/>
            </a:stretch>
          </p:blipFill>
          <p:spPr>
            <a:xfrm>
              <a:off x="3931101" y="0"/>
              <a:ext cx="2857500" cy="2286000"/>
            </a:xfrm>
            <a:prstGeom prst="rect">
              <a:avLst/>
            </a:prstGeom>
          </p:spPr>
        </p:pic>
        <p:pic>
          <p:nvPicPr>
            <p:cNvPr id="7" name="Picture 6">
              <a:extLst>
                <a:ext uri="{FF2B5EF4-FFF2-40B4-BE49-F238E27FC236}">
                  <a16:creationId xmlns:a16="http://schemas.microsoft.com/office/drawing/2014/main" id="{304A0FA5-BAB7-B43E-EABB-D1BA58B5CB6E}"/>
                </a:ext>
              </a:extLst>
            </p:cNvPr>
            <p:cNvPicPr>
              <a:picLocks noChangeAspect="1"/>
            </p:cNvPicPr>
            <p:nvPr/>
          </p:nvPicPr>
          <p:blipFill>
            <a:blip r:embed="rId4"/>
            <a:stretch>
              <a:fillRect/>
            </a:stretch>
          </p:blipFill>
          <p:spPr>
            <a:xfrm>
              <a:off x="1052211" y="2213447"/>
              <a:ext cx="2857500" cy="2286000"/>
            </a:xfrm>
            <a:prstGeom prst="rect">
              <a:avLst/>
            </a:prstGeom>
          </p:spPr>
        </p:pic>
        <p:pic>
          <p:nvPicPr>
            <p:cNvPr id="9" name="Picture 8">
              <a:extLst>
                <a:ext uri="{FF2B5EF4-FFF2-40B4-BE49-F238E27FC236}">
                  <a16:creationId xmlns:a16="http://schemas.microsoft.com/office/drawing/2014/main" id="{9093E5AA-64CA-EA62-3D3E-FC7527AF650C}"/>
                </a:ext>
              </a:extLst>
            </p:cNvPr>
            <p:cNvPicPr>
              <a:picLocks noChangeAspect="1"/>
            </p:cNvPicPr>
            <p:nvPr/>
          </p:nvPicPr>
          <p:blipFill>
            <a:blip r:embed="rId5"/>
            <a:stretch>
              <a:fillRect/>
            </a:stretch>
          </p:blipFill>
          <p:spPr>
            <a:xfrm>
              <a:off x="3931101" y="2213447"/>
              <a:ext cx="2857500" cy="2286000"/>
            </a:xfrm>
            <a:prstGeom prst="rect">
              <a:avLst/>
            </a:prstGeom>
          </p:spPr>
        </p:pic>
        <p:pic>
          <p:nvPicPr>
            <p:cNvPr id="11" name="Picture 10">
              <a:extLst>
                <a:ext uri="{FF2B5EF4-FFF2-40B4-BE49-F238E27FC236}">
                  <a16:creationId xmlns:a16="http://schemas.microsoft.com/office/drawing/2014/main" id="{56C81552-24EF-DF81-8EC4-9F085824AD29}"/>
                </a:ext>
              </a:extLst>
            </p:cNvPr>
            <p:cNvPicPr>
              <a:picLocks noChangeAspect="1"/>
            </p:cNvPicPr>
            <p:nvPr/>
          </p:nvPicPr>
          <p:blipFill>
            <a:blip r:embed="rId6"/>
            <a:stretch>
              <a:fillRect/>
            </a:stretch>
          </p:blipFill>
          <p:spPr>
            <a:xfrm>
              <a:off x="1052211" y="4464880"/>
              <a:ext cx="2857500" cy="2286000"/>
            </a:xfrm>
            <a:prstGeom prst="rect">
              <a:avLst/>
            </a:prstGeom>
          </p:spPr>
        </p:pic>
        <p:pic>
          <p:nvPicPr>
            <p:cNvPr id="13" name="Picture 12">
              <a:extLst>
                <a:ext uri="{FF2B5EF4-FFF2-40B4-BE49-F238E27FC236}">
                  <a16:creationId xmlns:a16="http://schemas.microsoft.com/office/drawing/2014/main" id="{FDAA0C26-C364-F97F-AB7B-AAD7B6602A64}"/>
                </a:ext>
              </a:extLst>
            </p:cNvPr>
            <p:cNvPicPr>
              <a:picLocks noChangeAspect="1"/>
            </p:cNvPicPr>
            <p:nvPr/>
          </p:nvPicPr>
          <p:blipFill>
            <a:blip r:embed="rId7"/>
            <a:stretch>
              <a:fillRect/>
            </a:stretch>
          </p:blipFill>
          <p:spPr>
            <a:xfrm>
              <a:off x="3931101" y="4464880"/>
              <a:ext cx="2857500" cy="2286000"/>
            </a:xfrm>
            <a:prstGeom prst="rect">
              <a:avLst/>
            </a:prstGeom>
          </p:spPr>
        </p:pic>
        <p:pic>
          <p:nvPicPr>
            <p:cNvPr id="15" name="Picture 14">
              <a:extLst>
                <a:ext uri="{FF2B5EF4-FFF2-40B4-BE49-F238E27FC236}">
                  <a16:creationId xmlns:a16="http://schemas.microsoft.com/office/drawing/2014/main" id="{67318372-C842-D443-273D-01C78ED0274B}"/>
                </a:ext>
              </a:extLst>
            </p:cNvPr>
            <p:cNvPicPr>
              <a:picLocks noChangeAspect="1"/>
            </p:cNvPicPr>
            <p:nvPr/>
          </p:nvPicPr>
          <p:blipFill>
            <a:blip r:embed="rId8"/>
            <a:stretch>
              <a:fillRect/>
            </a:stretch>
          </p:blipFill>
          <p:spPr>
            <a:xfrm>
              <a:off x="1052211" y="6680332"/>
              <a:ext cx="2857500" cy="2286000"/>
            </a:xfrm>
            <a:prstGeom prst="rect">
              <a:avLst/>
            </a:prstGeom>
          </p:spPr>
        </p:pic>
        <p:pic>
          <p:nvPicPr>
            <p:cNvPr id="17" name="Picture 16">
              <a:extLst>
                <a:ext uri="{FF2B5EF4-FFF2-40B4-BE49-F238E27FC236}">
                  <a16:creationId xmlns:a16="http://schemas.microsoft.com/office/drawing/2014/main" id="{E39F689D-A499-FCC6-F484-5F84818FB1A2}"/>
                </a:ext>
              </a:extLst>
            </p:cNvPr>
            <p:cNvPicPr>
              <a:picLocks noChangeAspect="1"/>
            </p:cNvPicPr>
            <p:nvPr/>
          </p:nvPicPr>
          <p:blipFill>
            <a:blip r:embed="rId9"/>
            <a:stretch>
              <a:fillRect/>
            </a:stretch>
          </p:blipFill>
          <p:spPr>
            <a:xfrm>
              <a:off x="3931101" y="6680332"/>
              <a:ext cx="2857500" cy="2286000"/>
            </a:xfrm>
            <a:prstGeom prst="rect">
              <a:avLst/>
            </a:prstGeom>
          </p:spPr>
        </p:pic>
      </p:grpSp>
      <p:sp>
        <p:nvSpPr>
          <p:cNvPr id="18" name="TextBox 17">
            <a:extLst>
              <a:ext uri="{FF2B5EF4-FFF2-40B4-BE49-F238E27FC236}">
                <a16:creationId xmlns:a16="http://schemas.microsoft.com/office/drawing/2014/main" id="{551B1B06-431B-6A05-78BB-5E26E36C9E6B}"/>
              </a:ext>
            </a:extLst>
          </p:cNvPr>
          <p:cNvSpPr txBox="1"/>
          <p:nvPr/>
        </p:nvSpPr>
        <p:spPr>
          <a:xfrm>
            <a:off x="200507" y="958334"/>
            <a:ext cx="320922" cy="369332"/>
          </a:xfrm>
          <a:prstGeom prst="rect">
            <a:avLst/>
          </a:prstGeom>
          <a:noFill/>
        </p:spPr>
        <p:txBody>
          <a:bodyPr wrap="none" rtlCol="0">
            <a:spAutoFit/>
          </a:bodyPr>
          <a:lstStyle/>
          <a:p>
            <a:r>
              <a:rPr lang="en-US" dirty="0"/>
              <a:t>A</a:t>
            </a:r>
          </a:p>
        </p:txBody>
      </p:sp>
      <p:sp>
        <p:nvSpPr>
          <p:cNvPr id="19" name="TextBox 18">
            <a:extLst>
              <a:ext uri="{FF2B5EF4-FFF2-40B4-BE49-F238E27FC236}">
                <a16:creationId xmlns:a16="http://schemas.microsoft.com/office/drawing/2014/main" id="{5030ED21-4BC1-3E18-BC32-15EE8C98C8AF}"/>
              </a:ext>
            </a:extLst>
          </p:cNvPr>
          <p:cNvSpPr txBox="1"/>
          <p:nvPr/>
        </p:nvSpPr>
        <p:spPr>
          <a:xfrm>
            <a:off x="6925382" y="958334"/>
            <a:ext cx="324128" cy="369332"/>
          </a:xfrm>
          <a:prstGeom prst="rect">
            <a:avLst/>
          </a:prstGeom>
          <a:noFill/>
        </p:spPr>
        <p:txBody>
          <a:bodyPr wrap="none" rtlCol="0">
            <a:spAutoFit/>
          </a:bodyPr>
          <a:lstStyle/>
          <a:p>
            <a:r>
              <a:rPr lang="en-US" dirty="0"/>
              <a:t>B</a:t>
            </a:r>
          </a:p>
        </p:txBody>
      </p:sp>
      <p:sp>
        <p:nvSpPr>
          <p:cNvPr id="20" name="TextBox 19">
            <a:extLst>
              <a:ext uri="{FF2B5EF4-FFF2-40B4-BE49-F238E27FC236}">
                <a16:creationId xmlns:a16="http://schemas.microsoft.com/office/drawing/2014/main" id="{1C034C40-DDD8-E126-A5D9-D5306CDCBF88}"/>
              </a:ext>
            </a:extLst>
          </p:cNvPr>
          <p:cNvSpPr txBox="1"/>
          <p:nvPr/>
        </p:nvSpPr>
        <p:spPr>
          <a:xfrm>
            <a:off x="176463" y="3171781"/>
            <a:ext cx="344966" cy="369332"/>
          </a:xfrm>
          <a:prstGeom prst="rect">
            <a:avLst/>
          </a:prstGeom>
          <a:noFill/>
        </p:spPr>
        <p:txBody>
          <a:bodyPr wrap="none" rtlCol="0">
            <a:spAutoFit/>
          </a:bodyPr>
          <a:lstStyle/>
          <a:p>
            <a:r>
              <a:rPr lang="en-US" dirty="0"/>
              <a:t>C</a:t>
            </a:r>
          </a:p>
        </p:txBody>
      </p:sp>
      <p:sp>
        <p:nvSpPr>
          <p:cNvPr id="21" name="TextBox 20">
            <a:extLst>
              <a:ext uri="{FF2B5EF4-FFF2-40B4-BE49-F238E27FC236}">
                <a16:creationId xmlns:a16="http://schemas.microsoft.com/office/drawing/2014/main" id="{0A79E9B4-2992-73DE-958F-1523C95F4F33}"/>
              </a:ext>
            </a:extLst>
          </p:cNvPr>
          <p:cNvSpPr txBox="1"/>
          <p:nvPr/>
        </p:nvSpPr>
        <p:spPr>
          <a:xfrm>
            <a:off x="6925382" y="3171781"/>
            <a:ext cx="343364" cy="369332"/>
          </a:xfrm>
          <a:prstGeom prst="rect">
            <a:avLst/>
          </a:prstGeom>
          <a:noFill/>
        </p:spPr>
        <p:txBody>
          <a:bodyPr wrap="none" rtlCol="0">
            <a:spAutoFit/>
          </a:bodyPr>
          <a:lstStyle/>
          <a:p>
            <a:r>
              <a:rPr lang="en-US" dirty="0"/>
              <a:t>D</a:t>
            </a:r>
          </a:p>
        </p:txBody>
      </p:sp>
      <p:sp>
        <p:nvSpPr>
          <p:cNvPr id="22" name="TextBox 21">
            <a:extLst>
              <a:ext uri="{FF2B5EF4-FFF2-40B4-BE49-F238E27FC236}">
                <a16:creationId xmlns:a16="http://schemas.microsoft.com/office/drawing/2014/main" id="{89FBFDAE-6BBA-DC19-8723-B927E16B21CE}"/>
              </a:ext>
            </a:extLst>
          </p:cNvPr>
          <p:cNvSpPr txBox="1"/>
          <p:nvPr/>
        </p:nvSpPr>
        <p:spPr>
          <a:xfrm>
            <a:off x="208523" y="5423214"/>
            <a:ext cx="312906" cy="369332"/>
          </a:xfrm>
          <a:prstGeom prst="rect">
            <a:avLst/>
          </a:prstGeom>
          <a:noFill/>
        </p:spPr>
        <p:txBody>
          <a:bodyPr wrap="none" rtlCol="0">
            <a:spAutoFit/>
          </a:bodyPr>
          <a:lstStyle/>
          <a:p>
            <a:r>
              <a:rPr lang="en-US" dirty="0"/>
              <a:t>E</a:t>
            </a:r>
          </a:p>
        </p:txBody>
      </p:sp>
      <p:sp>
        <p:nvSpPr>
          <p:cNvPr id="23" name="TextBox 22">
            <a:extLst>
              <a:ext uri="{FF2B5EF4-FFF2-40B4-BE49-F238E27FC236}">
                <a16:creationId xmlns:a16="http://schemas.microsoft.com/office/drawing/2014/main" id="{A3462796-CABF-A706-E48A-5474AA8D15A8}"/>
              </a:ext>
            </a:extLst>
          </p:cNvPr>
          <p:cNvSpPr txBox="1"/>
          <p:nvPr/>
        </p:nvSpPr>
        <p:spPr>
          <a:xfrm>
            <a:off x="6925382" y="5423214"/>
            <a:ext cx="306494" cy="369332"/>
          </a:xfrm>
          <a:prstGeom prst="rect">
            <a:avLst/>
          </a:prstGeom>
          <a:noFill/>
        </p:spPr>
        <p:txBody>
          <a:bodyPr wrap="none" rtlCol="0">
            <a:spAutoFit/>
          </a:bodyPr>
          <a:lstStyle/>
          <a:p>
            <a:r>
              <a:rPr lang="en-US" dirty="0"/>
              <a:t>F</a:t>
            </a:r>
          </a:p>
        </p:txBody>
      </p:sp>
      <p:sp>
        <p:nvSpPr>
          <p:cNvPr id="24" name="TextBox 23">
            <a:extLst>
              <a:ext uri="{FF2B5EF4-FFF2-40B4-BE49-F238E27FC236}">
                <a16:creationId xmlns:a16="http://schemas.microsoft.com/office/drawing/2014/main" id="{2C3B277E-1E69-CA18-982A-06ED374C8646}"/>
              </a:ext>
            </a:extLst>
          </p:cNvPr>
          <p:cNvSpPr txBox="1"/>
          <p:nvPr/>
        </p:nvSpPr>
        <p:spPr>
          <a:xfrm>
            <a:off x="173257" y="7638666"/>
            <a:ext cx="348172" cy="369332"/>
          </a:xfrm>
          <a:prstGeom prst="rect">
            <a:avLst/>
          </a:prstGeom>
          <a:noFill/>
        </p:spPr>
        <p:txBody>
          <a:bodyPr wrap="none" rtlCol="0">
            <a:spAutoFit/>
          </a:bodyPr>
          <a:lstStyle/>
          <a:p>
            <a:r>
              <a:rPr lang="en-US" dirty="0"/>
              <a:t>G</a:t>
            </a:r>
          </a:p>
        </p:txBody>
      </p:sp>
      <p:sp>
        <p:nvSpPr>
          <p:cNvPr id="25" name="TextBox 24">
            <a:extLst>
              <a:ext uri="{FF2B5EF4-FFF2-40B4-BE49-F238E27FC236}">
                <a16:creationId xmlns:a16="http://schemas.microsoft.com/office/drawing/2014/main" id="{6AAFA0D6-D55D-CAFE-9B22-F900F87848A0}"/>
              </a:ext>
            </a:extLst>
          </p:cNvPr>
          <p:cNvSpPr txBox="1"/>
          <p:nvPr/>
        </p:nvSpPr>
        <p:spPr>
          <a:xfrm>
            <a:off x="6925382" y="7638666"/>
            <a:ext cx="348172" cy="369332"/>
          </a:xfrm>
          <a:prstGeom prst="rect">
            <a:avLst/>
          </a:prstGeom>
          <a:noFill/>
        </p:spPr>
        <p:txBody>
          <a:bodyPr wrap="none" rtlCol="0">
            <a:spAutoFit/>
          </a:bodyPr>
          <a:lstStyle/>
          <a:p>
            <a:r>
              <a:rPr lang="en-US" dirty="0"/>
              <a:t>H</a:t>
            </a:r>
          </a:p>
        </p:txBody>
      </p:sp>
      <p:sp>
        <p:nvSpPr>
          <p:cNvPr id="2" name="TextBox 1">
            <a:extLst>
              <a:ext uri="{FF2B5EF4-FFF2-40B4-BE49-F238E27FC236}">
                <a16:creationId xmlns:a16="http://schemas.microsoft.com/office/drawing/2014/main" id="{62D40BA6-7C72-8E0A-9FD1-3C6DC06FE8E4}"/>
              </a:ext>
            </a:extLst>
          </p:cNvPr>
          <p:cNvSpPr txBox="1"/>
          <p:nvPr/>
        </p:nvSpPr>
        <p:spPr>
          <a:xfrm>
            <a:off x="200507" y="9100066"/>
            <a:ext cx="7137400" cy="923330"/>
          </a:xfrm>
          <a:prstGeom prst="rect">
            <a:avLst/>
          </a:prstGeom>
          <a:noFill/>
        </p:spPr>
        <p:txBody>
          <a:bodyPr wrap="square" rtlCol="0">
            <a:spAutoFit/>
          </a:bodyPr>
          <a:lstStyle/>
          <a:p>
            <a:r>
              <a:rPr lang="en-US" dirty="0"/>
              <a:t>S4: Lateral density gradient for each of the 8 (1-8, A-H) repeats of the HR transect with the threshold for inclusion inside the front shown in red and the lowest threshold where statistics hold shown in green.</a:t>
            </a:r>
          </a:p>
        </p:txBody>
      </p:sp>
    </p:spTree>
    <p:extLst>
      <p:ext uri="{BB962C8B-B14F-4D97-AF65-F5344CB8AC3E}">
        <p14:creationId xmlns:p14="http://schemas.microsoft.com/office/powerpoint/2010/main" val="162166807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9" name="Group 38">
            <a:extLst>
              <a:ext uri="{FF2B5EF4-FFF2-40B4-BE49-F238E27FC236}">
                <a16:creationId xmlns:a16="http://schemas.microsoft.com/office/drawing/2014/main" id="{D51FF1B9-8D4F-C49C-0D82-945CCF928BF9}"/>
              </a:ext>
            </a:extLst>
          </p:cNvPr>
          <p:cNvGrpSpPr/>
          <p:nvPr/>
        </p:nvGrpSpPr>
        <p:grpSpPr>
          <a:xfrm>
            <a:off x="320396" y="743741"/>
            <a:ext cx="4447671" cy="7315200"/>
            <a:chOff x="320396" y="743741"/>
            <a:chExt cx="4447671" cy="7315200"/>
          </a:xfrm>
        </p:grpSpPr>
        <p:grpSp>
          <p:nvGrpSpPr>
            <p:cNvPr id="38" name="Group 37">
              <a:extLst>
                <a:ext uri="{FF2B5EF4-FFF2-40B4-BE49-F238E27FC236}">
                  <a16:creationId xmlns:a16="http://schemas.microsoft.com/office/drawing/2014/main" id="{E747A07F-082C-36A3-DA58-5E2A8B377010}"/>
                </a:ext>
              </a:extLst>
            </p:cNvPr>
            <p:cNvGrpSpPr/>
            <p:nvPr/>
          </p:nvGrpSpPr>
          <p:grpSpPr>
            <a:xfrm>
              <a:off x="320396" y="743741"/>
              <a:ext cx="2281162" cy="1828800"/>
              <a:chOff x="320396" y="743741"/>
              <a:chExt cx="2281162" cy="1828800"/>
            </a:xfrm>
          </p:grpSpPr>
          <p:pic>
            <p:nvPicPr>
              <p:cNvPr id="37" name="Picture 36" descr="A screen shot of a graph&#10;&#10;AI-generated content may be incorrect.">
                <a:extLst>
                  <a:ext uri="{FF2B5EF4-FFF2-40B4-BE49-F238E27FC236}">
                    <a16:creationId xmlns:a16="http://schemas.microsoft.com/office/drawing/2014/main" id="{19FAAB05-A504-5EC0-525E-4A2BCAD3F867}"/>
                  </a:ext>
                </a:extLst>
              </p:cNvPr>
              <p:cNvPicPr>
                <a:picLocks noChangeAspect="1"/>
              </p:cNvPicPr>
              <p:nvPr/>
            </p:nvPicPr>
            <p:blipFill>
              <a:blip r:embed="rId2"/>
              <a:stretch>
                <a:fillRect/>
              </a:stretch>
            </p:blipFill>
            <p:spPr>
              <a:xfrm>
                <a:off x="320396" y="743741"/>
                <a:ext cx="2281162" cy="1828800"/>
              </a:xfrm>
              <a:prstGeom prst="rect">
                <a:avLst/>
              </a:prstGeom>
            </p:spPr>
          </p:pic>
          <p:sp>
            <p:nvSpPr>
              <p:cNvPr id="20" name="TextBox 19">
                <a:extLst>
                  <a:ext uri="{FF2B5EF4-FFF2-40B4-BE49-F238E27FC236}">
                    <a16:creationId xmlns:a16="http://schemas.microsoft.com/office/drawing/2014/main" id="{E8919524-B465-007E-E41A-522DD3AA856A}"/>
                  </a:ext>
                </a:extLst>
              </p:cNvPr>
              <p:cNvSpPr txBox="1">
                <a:spLocks/>
              </p:cNvSpPr>
              <p:nvPr/>
            </p:nvSpPr>
            <p:spPr>
              <a:xfrm>
                <a:off x="568130" y="743741"/>
                <a:ext cx="274320" cy="274320"/>
              </a:xfrm>
              <a:prstGeom prst="rect">
                <a:avLst/>
              </a:prstGeom>
              <a:noFill/>
            </p:spPr>
            <p:txBody>
              <a:bodyPr wrap="none" rtlCol="0" anchor="ctr">
                <a:spAutoFit/>
              </a:bodyPr>
              <a:lstStyle/>
              <a:p>
                <a:pPr algn="ctr"/>
                <a:r>
                  <a:rPr lang="en-US" sz="1600" dirty="0">
                    <a:solidFill>
                      <a:sysClr val="windowText" lastClr="000000"/>
                    </a:solidFill>
                  </a:rPr>
                  <a:t>a</a:t>
                </a:r>
              </a:p>
            </p:txBody>
          </p:sp>
        </p:grpSp>
        <p:grpSp>
          <p:nvGrpSpPr>
            <p:cNvPr id="28" name="Group 27">
              <a:extLst>
                <a:ext uri="{FF2B5EF4-FFF2-40B4-BE49-F238E27FC236}">
                  <a16:creationId xmlns:a16="http://schemas.microsoft.com/office/drawing/2014/main" id="{FAF7E651-7D72-5F93-178A-490FF2D09CD2}"/>
                </a:ext>
              </a:extLst>
            </p:cNvPr>
            <p:cNvGrpSpPr/>
            <p:nvPr/>
          </p:nvGrpSpPr>
          <p:grpSpPr>
            <a:xfrm>
              <a:off x="2602272" y="743741"/>
              <a:ext cx="2165792" cy="1828800"/>
              <a:chOff x="2602272" y="743741"/>
              <a:chExt cx="2165792" cy="1828800"/>
            </a:xfrm>
          </p:grpSpPr>
          <p:pic>
            <p:nvPicPr>
              <p:cNvPr id="5" name="Picture 4" descr="A map of the ocean&#10;&#10;AI-generated content may be incorrect.">
                <a:extLst>
                  <a:ext uri="{FF2B5EF4-FFF2-40B4-BE49-F238E27FC236}">
                    <a16:creationId xmlns:a16="http://schemas.microsoft.com/office/drawing/2014/main" id="{85C83FCF-4A0D-81D5-B32C-04DB03E3511A}"/>
                  </a:ext>
                </a:extLst>
              </p:cNvPr>
              <p:cNvPicPr>
                <a:picLocks noChangeAspect="1"/>
              </p:cNvPicPr>
              <p:nvPr/>
            </p:nvPicPr>
            <p:blipFill>
              <a:blip r:embed="rId3"/>
              <a:stretch>
                <a:fillRect/>
              </a:stretch>
            </p:blipFill>
            <p:spPr>
              <a:xfrm>
                <a:off x="2602272" y="743741"/>
                <a:ext cx="2165792" cy="1828800"/>
              </a:xfrm>
              <a:prstGeom prst="rect">
                <a:avLst/>
              </a:prstGeom>
            </p:spPr>
          </p:pic>
          <p:sp>
            <p:nvSpPr>
              <p:cNvPr id="21" name="TextBox 20">
                <a:extLst>
                  <a:ext uri="{FF2B5EF4-FFF2-40B4-BE49-F238E27FC236}">
                    <a16:creationId xmlns:a16="http://schemas.microsoft.com/office/drawing/2014/main" id="{3A4D1909-6E77-AF70-59F6-F3669FEE9B72}"/>
                  </a:ext>
                </a:extLst>
              </p:cNvPr>
              <p:cNvSpPr txBox="1">
                <a:spLocks noChangeAspect="1"/>
              </p:cNvSpPr>
              <p:nvPr/>
            </p:nvSpPr>
            <p:spPr>
              <a:xfrm>
                <a:off x="2606465" y="743741"/>
                <a:ext cx="274320" cy="274320"/>
              </a:xfrm>
              <a:prstGeom prst="rect">
                <a:avLst/>
              </a:prstGeom>
              <a:solidFill>
                <a:schemeClr val="bg1"/>
              </a:solidFill>
            </p:spPr>
            <p:txBody>
              <a:bodyPr wrap="square" rtlCol="0" anchor="ctr">
                <a:spAutoFit/>
              </a:bodyPr>
              <a:lstStyle/>
              <a:p>
                <a:pPr algn="ctr"/>
                <a:r>
                  <a:rPr lang="en-US" sz="1600" dirty="0">
                    <a:solidFill>
                      <a:sysClr val="windowText" lastClr="000000"/>
                    </a:solidFill>
                  </a:rPr>
                  <a:t>b</a:t>
                </a:r>
              </a:p>
            </p:txBody>
          </p:sp>
        </p:grpSp>
        <p:grpSp>
          <p:nvGrpSpPr>
            <p:cNvPr id="30" name="Group 29">
              <a:extLst>
                <a:ext uri="{FF2B5EF4-FFF2-40B4-BE49-F238E27FC236}">
                  <a16:creationId xmlns:a16="http://schemas.microsoft.com/office/drawing/2014/main" id="{75BB5AA2-E67A-79DE-8B08-AD1EE08A31FB}"/>
                </a:ext>
              </a:extLst>
            </p:cNvPr>
            <p:cNvGrpSpPr/>
            <p:nvPr/>
          </p:nvGrpSpPr>
          <p:grpSpPr>
            <a:xfrm>
              <a:off x="440196" y="2572541"/>
              <a:ext cx="2166269" cy="1828800"/>
              <a:chOff x="440196" y="2572541"/>
              <a:chExt cx="2166269" cy="1828800"/>
            </a:xfrm>
          </p:grpSpPr>
          <p:pic>
            <p:nvPicPr>
              <p:cNvPr id="7" name="Picture 6" descr="A map of a sea&#10;&#10;AI-generated content may be incorrect.">
                <a:extLst>
                  <a:ext uri="{FF2B5EF4-FFF2-40B4-BE49-F238E27FC236}">
                    <a16:creationId xmlns:a16="http://schemas.microsoft.com/office/drawing/2014/main" id="{25C232DB-7ED6-02C1-B09F-8639F28B69B0}"/>
                  </a:ext>
                </a:extLst>
              </p:cNvPr>
              <p:cNvPicPr>
                <a:picLocks noChangeAspect="1"/>
              </p:cNvPicPr>
              <p:nvPr/>
            </p:nvPicPr>
            <p:blipFill>
              <a:blip r:embed="rId4"/>
              <a:stretch>
                <a:fillRect/>
              </a:stretch>
            </p:blipFill>
            <p:spPr>
              <a:xfrm>
                <a:off x="440196" y="2572541"/>
                <a:ext cx="2166269" cy="1828800"/>
              </a:xfrm>
              <a:prstGeom prst="rect">
                <a:avLst/>
              </a:prstGeom>
            </p:spPr>
          </p:pic>
          <p:sp>
            <p:nvSpPr>
              <p:cNvPr id="22" name="TextBox 21">
                <a:extLst>
                  <a:ext uri="{FF2B5EF4-FFF2-40B4-BE49-F238E27FC236}">
                    <a16:creationId xmlns:a16="http://schemas.microsoft.com/office/drawing/2014/main" id="{439A8E22-F403-A65F-9876-3CCED64C874D}"/>
                  </a:ext>
                </a:extLst>
              </p:cNvPr>
              <p:cNvSpPr txBox="1">
                <a:spLocks/>
              </p:cNvSpPr>
              <p:nvPr/>
            </p:nvSpPr>
            <p:spPr>
              <a:xfrm>
                <a:off x="440196" y="2572541"/>
                <a:ext cx="274320" cy="274320"/>
              </a:xfrm>
              <a:prstGeom prst="rect">
                <a:avLst/>
              </a:prstGeom>
              <a:solidFill>
                <a:schemeClr val="bg1"/>
              </a:solidFill>
            </p:spPr>
            <p:txBody>
              <a:bodyPr wrap="square" rtlCol="0" anchor="ctr">
                <a:spAutoFit/>
              </a:bodyPr>
              <a:lstStyle/>
              <a:p>
                <a:pPr algn="ctr"/>
                <a:r>
                  <a:rPr lang="en-US" sz="1600" dirty="0">
                    <a:solidFill>
                      <a:sysClr val="windowText" lastClr="000000"/>
                    </a:solidFill>
                  </a:rPr>
                  <a:t>c</a:t>
                </a:r>
              </a:p>
            </p:txBody>
          </p:sp>
        </p:grpSp>
        <p:grpSp>
          <p:nvGrpSpPr>
            <p:cNvPr id="31" name="Group 30">
              <a:extLst>
                <a:ext uri="{FF2B5EF4-FFF2-40B4-BE49-F238E27FC236}">
                  <a16:creationId xmlns:a16="http://schemas.microsoft.com/office/drawing/2014/main" id="{C7D2B529-9D4E-CDB6-FA78-36B91A041333}"/>
                </a:ext>
              </a:extLst>
            </p:cNvPr>
            <p:cNvGrpSpPr/>
            <p:nvPr/>
          </p:nvGrpSpPr>
          <p:grpSpPr>
            <a:xfrm>
              <a:off x="2601796" y="2572541"/>
              <a:ext cx="2166269" cy="1828800"/>
              <a:chOff x="2601796" y="2572541"/>
              <a:chExt cx="2166269" cy="1828800"/>
            </a:xfrm>
          </p:grpSpPr>
          <p:pic>
            <p:nvPicPr>
              <p:cNvPr id="9" name="Picture 8" descr="A map of the united states&#10;&#10;AI-generated content may be incorrect.">
                <a:extLst>
                  <a:ext uri="{FF2B5EF4-FFF2-40B4-BE49-F238E27FC236}">
                    <a16:creationId xmlns:a16="http://schemas.microsoft.com/office/drawing/2014/main" id="{613F25A7-66F4-CF26-9DC3-EA7FBACF3078}"/>
                  </a:ext>
                </a:extLst>
              </p:cNvPr>
              <p:cNvPicPr>
                <a:picLocks noChangeAspect="1"/>
              </p:cNvPicPr>
              <p:nvPr/>
            </p:nvPicPr>
            <p:blipFill>
              <a:blip r:embed="rId5"/>
              <a:stretch>
                <a:fillRect/>
              </a:stretch>
            </p:blipFill>
            <p:spPr>
              <a:xfrm>
                <a:off x="2601796" y="2572541"/>
                <a:ext cx="2166269" cy="1828800"/>
              </a:xfrm>
              <a:prstGeom prst="rect">
                <a:avLst/>
              </a:prstGeom>
            </p:spPr>
          </p:pic>
          <p:sp>
            <p:nvSpPr>
              <p:cNvPr id="23" name="TextBox 22">
                <a:extLst>
                  <a:ext uri="{FF2B5EF4-FFF2-40B4-BE49-F238E27FC236}">
                    <a16:creationId xmlns:a16="http://schemas.microsoft.com/office/drawing/2014/main" id="{C91F4B60-10BC-8990-1A55-E60C0E1F1107}"/>
                  </a:ext>
                </a:extLst>
              </p:cNvPr>
              <p:cNvSpPr txBox="1">
                <a:spLocks/>
              </p:cNvSpPr>
              <p:nvPr/>
            </p:nvSpPr>
            <p:spPr>
              <a:xfrm>
                <a:off x="2601796" y="2572541"/>
                <a:ext cx="274320" cy="274320"/>
              </a:xfrm>
              <a:prstGeom prst="rect">
                <a:avLst/>
              </a:prstGeom>
              <a:solidFill>
                <a:schemeClr val="bg1"/>
              </a:solidFill>
            </p:spPr>
            <p:txBody>
              <a:bodyPr wrap="square" rtlCol="0" anchor="ctr">
                <a:spAutoFit/>
              </a:bodyPr>
              <a:lstStyle/>
              <a:p>
                <a:pPr algn="ctr"/>
                <a:r>
                  <a:rPr lang="en-US" sz="1600" dirty="0">
                    <a:solidFill>
                      <a:sysClr val="windowText" lastClr="000000"/>
                    </a:solidFill>
                  </a:rPr>
                  <a:t>d</a:t>
                </a:r>
              </a:p>
            </p:txBody>
          </p:sp>
        </p:grpSp>
        <p:grpSp>
          <p:nvGrpSpPr>
            <p:cNvPr id="32" name="Group 31">
              <a:extLst>
                <a:ext uri="{FF2B5EF4-FFF2-40B4-BE49-F238E27FC236}">
                  <a16:creationId xmlns:a16="http://schemas.microsoft.com/office/drawing/2014/main" id="{D6A9C05F-EC3D-9F09-E0CF-B68F274A8E1B}"/>
                </a:ext>
              </a:extLst>
            </p:cNvPr>
            <p:cNvGrpSpPr/>
            <p:nvPr/>
          </p:nvGrpSpPr>
          <p:grpSpPr>
            <a:xfrm>
              <a:off x="440197" y="4401341"/>
              <a:ext cx="2166269" cy="1828800"/>
              <a:chOff x="440197" y="4401341"/>
              <a:chExt cx="2166269" cy="1828800"/>
            </a:xfrm>
          </p:grpSpPr>
          <p:pic>
            <p:nvPicPr>
              <p:cNvPr id="11" name="Picture 10" descr="A map of the ocean&#10;&#10;AI-generated content may be incorrect.">
                <a:extLst>
                  <a:ext uri="{FF2B5EF4-FFF2-40B4-BE49-F238E27FC236}">
                    <a16:creationId xmlns:a16="http://schemas.microsoft.com/office/drawing/2014/main" id="{F95557B8-4108-F0F2-5898-D34E2C5C4F20}"/>
                  </a:ext>
                </a:extLst>
              </p:cNvPr>
              <p:cNvPicPr>
                <a:picLocks noChangeAspect="1"/>
              </p:cNvPicPr>
              <p:nvPr/>
            </p:nvPicPr>
            <p:blipFill>
              <a:blip r:embed="rId6"/>
              <a:stretch>
                <a:fillRect/>
              </a:stretch>
            </p:blipFill>
            <p:spPr>
              <a:xfrm>
                <a:off x="440197" y="4401341"/>
                <a:ext cx="2166269" cy="1828800"/>
              </a:xfrm>
              <a:prstGeom prst="rect">
                <a:avLst/>
              </a:prstGeom>
            </p:spPr>
          </p:pic>
          <p:sp>
            <p:nvSpPr>
              <p:cNvPr id="24" name="TextBox 23">
                <a:extLst>
                  <a:ext uri="{FF2B5EF4-FFF2-40B4-BE49-F238E27FC236}">
                    <a16:creationId xmlns:a16="http://schemas.microsoft.com/office/drawing/2014/main" id="{58D490F7-9B13-6D7D-FB72-204DC9D6A513}"/>
                  </a:ext>
                </a:extLst>
              </p:cNvPr>
              <p:cNvSpPr txBox="1">
                <a:spLocks/>
              </p:cNvSpPr>
              <p:nvPr/>
            </p:nvSpPr>
            <p:spPr>
              <a:xfrm>
                <a:off x="440197" y="4401341"/>
                <a:ext cx="274320" cy="274320"/>
              </a:xfrm>
              <a:prstGeom prst="rect">
                <a:avLst/>
              </a:prstGeom>
              <a:solidFill>
                <a:schemeClr val="bg1"/>
              </a:solidFill>
            </p:spPr>
            <p:txBody>
              <a:bodyPr wrap="square" rtlCol="0" anchor="ctr">
                <a:spAutoFit/>
              </a:bodyPr>
              <a:lstStyle/>
              <a:p>
                <a:pPr algn="ctr"/>
                <a:r>
                  <a:rPr lang="en-US" sz="1600" dirty="0">
                    <a:solidFill>
                      <a:sysClr val="windowText" lastClr="000000"/>
                    </a:solidFill>
                  </a:rPr>
                  <a:t>e</a:t>
                </a:r>
              </a:p>
            </p:txBody>
          </p:sp>
        </p:grpSp>
        <p:grpSp>
          <p:nvGrpSpPr>
            <p:cNvPr id="33" name="Group 32">
              <a:extLst>
                <a:ext uri="{FF2B5EF4-FFF2-40B4-BE49-F238E27FC236}">
                  <a16:creationId xmlns:a16="http://schemas.microsoft.com/office/drawing/2014/main" id="{A69BBC94-3066-7FA1-156E-1DB90D178D06}"/>
                </a:ext>
              </a:extLst>
            </p:cNvPr>
            <p:cNvGrpSpPr/>
            <p:nvPr/>
          </p:nvGrpSpPr>
          <p:grpSpPr>
            <a:xfrm>
              <a:off x="2601798" y="4401341"/>
              <a:ext cx="2166269" cy="1828800"/>
              <a:chOff x="2601798" y="4401341"/>
              <a:chExt cx="2166269" cy="1828800"/>
            </a:xfrm>
          </p:grpSpPr>
          <p:pic>
            <p:nvPicPr>
              <p:cNvPr id="13" name="Picture 12" descr="A map of the ocean&#10;&#10;AI-generated content may be incorrect.">
                <a:extLst>
                  <a:ext uri="{FF2B5EF4-FFF2-40B4-BE49-F238E27FC236}">
                    <a16:creationId xmlns:a16="http://schemas.microsoft.com/office/drawing/2014/main" id="{8AE784AA-3A9A-C8CC-1149-518E75400579}"/>
                  </a:ext>
                </a:extLst>
              </p:cNvPr>
              <p:cNvPicPr>
                <a:picLocks noChangeAspect="1"/>
              </p:cNvPicPr>
              <p:nvPr/>
            </p:nvPicPr>
            <p:blipFill>
              <a:blip r:embed="rId7"/>
              <a:stretch>
                <a:fillRect/>
              </a:stretch>
            </p:blipFill>
            <p:spPr>
              <a:xfrm>
                <a:off x="2601798" y="4401341"/>
                <a:ext cx="2166269" cy="1828800"/>
              </a:xfrm>
              <a:prstGeom prst="rect">
                <a:avLst/>
              </a:prstGeom>
            </p:spPr>
          </p:pic>
          <p:sp>
            <p:nvSpPr>
              <p:cNvPr id="25" name="TextBox 24">
                <a:extLst>
                  <a:ext uri="{FF2B5EF4-FFF2-40B4-BE49-F238E27FC236}">
                    <a16:creationId xmlns:a16="http://schemas.microsoft.com/office/drawing/2014/main" id="{24A655EF-819F-F7F8-8FD1-29C5DDEB1F4E}"/>
                  </a:ext>
                </a:extLst>
              </p:cNvPr>
              <p:cNvSpPr txBox="1">
                <a:spLocks/>
              </p:cNvSpPr>
              <p:nvPr/>
            </p:nvSpPr>
            <p:spPr>
              <a:xfrm>
                <a:off x="2601798" y="4401341"/>
                <a:ext cx="274320" cy="274320"/>
              </a:xfrm>
              <a:prstGeom prst="rect">
                <a:avLst/>
              </a:prstGeom>
              <a:solidFill>
                <a:schemeClr val="bg1"/>
              </a:solidFill>
            </p:spPr>
            <p:txBody>
              <a:bodyPr wrap="square" rtlCol="0" anchor="ctr">
                <a:spAutoFit/>
              </a:bodyPr>
              <a:lstStyle/>
              <a:p>
                <a:pPr algn="ctr"/>
                <a:r>
                  <a:rPr lang="en-US" sz="1600" dirty="0">
                    <a:solidFill>
                      <a:sysClr val="windowText" lastClr="000000"/>
                    </a:solidFill>
                  </a:rPr>
                  <a:t>f</a:t>
                </a:r>
              </a:p>
            </p:txBody>
          </p:sp>
        </p:grpSp>
        <p:grpSp>
          <p:nvGrpSpPr>
            <p:cNvPr id="34" name="Group 33">
              <a:extLst>
                <a:ext uri="{FF2B5EF4-FFF2-40B4-BE49-F238E27FC236}">
                  <a16:creationId xmlns:a16="http://schemas.microsoft.com/office/drawing/2014/main" id="{467BE0AB-7677-804B-8EDE-30E251E8BA4E}"/>
                </a:ext>
              </a:extLst>
            </p:cNvPr>
            <p:cNvGrpSpPr/>
            <p:nvPr/>
          </p:nvGrpSpPr>
          <p:grpSpPr>
            <a:xfrm>
              <a:off x="440198" y="6230141"/>
              <a:ext cx="2166269" cy="1828800"/>
              <a:chOff x="440198" y="6230141"/>
              <a:chExt cx="2166269" cy="1828800"/>
            </a:xfrm>
          </p:grpSpPr>
          <p:pic>
            <p:nvPicPr>
              <p:cNvPr id="15" name="Picture 14" descr="A map of the arctic&#10;&#10;AI-generated content may be incorrect.">
                <a:extLst>
                  <a:ext uri="{FF2B5EF4-FFF2-40B4-BE49-F238E27FC236}">
                    <a16:creationId xmlns:a16="http://schemas.microsoft.com/office/drawing/2014/main" id="{28FCA228-3DAE-FFA2-CDC9-AEB5D5E141FE}"/>
                  </a:ext>
                </a:extLst>
              </p:cNvPr>
              <p:cNvPicPr>
                <a:picLocks noChangeAspect="1"/>
              </p:cNvPicPr>
              <p:nvPr/>
            </p:nvPicPr>
            <p:blipFill>
              <a:blip r:embed="rId8"/>
              <a:stretch>
                <a:fillRect/>
              </a:stretch>
            </p:blipFill>
            <p:spPr>
              <a:xfrm>
                <a:off x="440198" y="6230141"/>
                <a:ext cx="2166269" cy="1828800"/>
              </a:xfrm>
              <a:prstGeom prst="rect">
                <a:avLst/>
              </a:prstGeom>
            </p:spPr>
          </p:pic>
          <p:sp>
            <p:nvSpPr>
              <p:cNvPr id="26" name="TextBox 25">
                <a:extLst>
                  <a:ext uri="{FF2B5EF4-FFF2-40B4-BE49-F238E27FC236}">
                    <a16:creationId xmlns:a16="http://schemas.microsoft.com/office/drawing/2014/main" id="{8A3DF2B1-1C8E-1FB5-277F-C424CADF5921}"/>
                  </a:ext>
                </a:extLst>
              </p:cNvPr>
              <p:cNvSpPr txBox="1">
                <a:spLocks/>
              </p:cNvSpPr>
              <p:nvPr/>
            </p:nvSpPr>
            <p:spPr>
              <a:xfrm>
                <a:off x="440198" y="6230141"/>
                <a:ext cx="274320" cy="274320"/>
              </a:xfrm>
              <a:prstGeom prst="rect">
                <a:avLst/>
              </a:prstGeom>
              <a:solidFill>
                <a:schemeClr val="bg1"/>
              </a:solidFill>
            </p:spPr>
            <p:txBody>
              <a:bodyPr wrap="square" rtlCol="0" anchor="ctr">
                <a:spAutoFit/>
              </a:bodyPr>
              <a:lstStyle/>
              <a:p>
                <a:pPr algn="ctr"/>
                <a:r>
                  <a:rPr lang="en-US" sz="1600" dirty="0">
                    <a:solidFill>
                      <a:sysClr val="windowText" lastClr="000000"/>
                    </a:solidFill>
                  </a:rPr>
                  <a:t>g</a:t>
                </a:r>
              </a:p>
            </p:txBody>
          </p:sp>
        </p:grpSp>
        <p:grpSp>
          <p:nvGrpSpPr>
            <p:cNvPr id="35" name="Group 34">
              <a:extLst>
                <a:ext uri="{FF2B5EF4-FFF2-40B4-BE49-F238E27FC236}">
                  <a16:creationId xmlns:a16="http://schemas.microsoft.com/office/drawing/2014/main" id="{E922FC4D-0A38-C088-C630-6F002CFD5153}"/>
                </a:ext>
              </a:extLst>
            </p:cNvPr>
            <p:cNvGrpSpPr/>
            <p:nvPr/>
          </p:nvGrpSpPr>
          <p:grpSpPr>
            <a:xfrm>
              <a:off x="2601798" y="6230141"/>
              <a:ext cx="2166269" cy="1828800"/>
              <a:chOff x="2601798" y="6230141"/>
              <a:chExt cx="2166269" cy="1828800"/>
            </a:xfrm>
          </p:grpSpPr>
          <p:pic>
            <p:nvPicPr>
              <p:cNvPr id="17" name="Picture 16" descr="A map of the ocean&#10;&#10;AI-generated content may be incorrect.">
                <a:extLst>
                  <a:ext uri="{FF2B5EF4-FFF2-40B4-BE49-F238E27FC236}">
                    <a16:creationId xmlns:a16="http://schemas.microsoft.com/office/drawing/2014/main" id="{08A2C9A7-9FD1-F81C-CAB0-E6DCAD8FFD0D}"/>
                  </a:ext>
                </a:extLst>
              </p:cNvPr>
              <p:cNvPicPr>
                <a:picLocks noChangeAspect="1"/>
              </p:cNvPicPr>
              <p:nvPr/>
            </p:nvPicPr>
            <p:blipFill>
              <a:blip r:embed="rId9"/>
              <a:stretch>
                <a:fillRect/>
              </a:stretch>
            </p:blipFill>
            <p:spPr>
              <a:xfrm>
                <a:off x="2601798" y="6230141"/>
                <a:ext cx="2166269" cy="1828800"/>
              </a:xfrm>
              <a:prstGeom prst="rect">
                <a:avLst/>
              </a:prstGeom>
            </p:spPr>
          </p:pic>
          <p:sp>
            <p:nvSpPr>
              <p:cNvPr id="27" name="TextBox 26">
                <a:extLst>
                  <a:ext uri="{FF2B5EF4-FFF2-40B4-BE49-F238E27FC236}">
                    <a16:creationId xmlns:a16="http://schemas.microsoft.com/office/drawing/2014/main" id="{9134912D-12B6-10A7-223E-1BB010969699}"/>
                  </a:ext>
                </a:extLst>
              </p:cNvPr>
              <p:cNvSpPr txBox="1">
                <a:spLocks/>
              </p:cNvSpPr>
              <p:nvPr/>
            </p:nvSpPr>
            <p:spPr>
              <a:xfrm>
                <a:off x="2601798" y="6230141"/>
                <a:ext cx="274320" cy="274320"/>
              </a:xfrm>
              <a:prstGeom prst="rect">
                <a:avLst/>
              </a:prstGeom>
              <a:solidFill>
                <a:schemeClr val="bg1"/>
              </a:solidFill>
            </p:spPr>
            <p:txBody>
              <a:bodyPr wrap="square" rtlCol="0" anchor="ctr">
                <a:spAutoFit/>
              </a:bodyPr>
              <a:lstStyle/>
              <a:p>
                <a:pPr algn="ctr"/>
                <a:r>
                  <a:rPr lang="en-US" sz="1600" dirty="0">
                    <a:solidFill>
                      <a:sysClr val="windowText" lastClr="000000"/>
                    </a:solidFill>
                  </a:rPr>
                  <a:t>h</a:t>
                </a:r>
              </a:p>
            </p:txBody>
          </p:sp>
        </p:grpSp>
      </p:grpSp>
      <p:sp>
        <p:nvSpPr>
          <p:cNvPr id="40" name="TextBox 39">
            <a:extLst>
              <a:ext uri="{FF2B5EF4-FFF2-40B4-BE49-F238E27FC236}">
                <a16:creationId xmlns:a16="http://schemas.microsoft.com/office/drawing/2014/main" id="{42FADF03-4E9B-3A0A-C206-51158FE80C09}"/>
              </a:ext>
            </a:extLst>
          </p:cNvPr>
          <p:cNvSpPr txBox="1"/>
          <p:nvPr/>
        </p:nvSpPr>
        <p:spPr>
          <a:xfrm>
            <a:off x="5037716" y="743741"/>
            <a:ext cx="2166270" cy="7422673"/>
          </a:xfrm>
          <a:prstGeom prst="rect">
            <a:avLst/>
          </a:prstGeom>
          <a:noFill/>
        </p:spPr>
        <p:txBody>
          <a:bodyPr wrap="square">
            <a:spAutoFit/>
          </a:bodyPr>
          <a:lstStyle/>
          <a:p>
            <a:pPr marL="0" marR="0" indent="0">
              <a:lnSpc>
                <a:spcPct val="200000"/>
              </a:lnSpc>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Fig 1: (A) All trap drift trajectories, colored in red if deployed in consolidated ice, yellow if deployed in the MIZ, and light blue if deployed in open water. HR and HRE transects are shown in green and dark blue, respectively. The black star marks the position of the CEO mooring. (B-H) SAR image of sea ice at the beginning of the occupation overlaid with all drift trajectories of traps deployed during the (first – seventh) occupations of the HR and HRE lines on (B) 06/25/2023 (C) 06/30/2023 (D) 07/02/2023 (E) 07/08/2023 (F) 07/13/2023 (G) 07/19/2023 (H) 07/22/2023</a:t>
            </a:r>
          </a:p>
        </p:txBody>
      </p:sp>
    </p:spTree>
    <p:extLst>
      <p:ext uri="{BB962C8B-B14F-4D97-AF65-F5344CB8AC3E}">
        <p14:creationId xmlns:p14="http://schemas.microsoft.com/office/powerpoint/2010/main" val="171320564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53B9616-AA7E-CB06-3D34-66BD7AF290A4}"/>
            </a:ext>
          </a:extLst>
        </p:cNvPr>
        <p:cNvGrpSpPr/>
        <p:nvPr/>
      </p:nvGrpSpPr>
      <p:grpSpPr>
        <a:xfrm>
          <a:off x="0" y="0"/>
          <a:ext cx="0" cy="0"/>
          <a:chOff x="0" y="0"/>
          <a:chExt cx="0" cy="0"/>
        </a:xfrm>
      </p:grpSpPr>
      <p:grpSp>
        <p:nvGrpSpPr>
          <p:cNvPr id="39" name="Group 38">
            <a:extLst>
              <a:ext uri="{FF2B5EF4-FFF2-40B4-BE49-F238E27FC236}">
                <a16:creationId xmlns:a16="http://schemas.microsoft.com/office/drawing/2014/main" id="{68CF0A0E-5C07-A386-213C-D41F013BB463}"/>
              </a:ext>
            </a:extLst>
          </p:cNvPr>
          <p:cNvGrpSpPr/>
          <p:nvPr/>
        </p:nvGrpSpPr>
        <p:grpSpPr>
          <a:xfrm>
            <a:off x="320396" y="743741"/>
            <a:ext cx="4447671" cy="7315200"/>
            <a:chOff x="320396" y="743741"/>
            <a:chExt cx="4447671" cy="7315200"/>
          </a:xfrm>
        </p:grpSpPr>
        <p:grpSp>
          <p:nvGrpSpPr>
            <p:cNvPr id="38" name="Group 37">
              <a:extLst>
                <a:ext uri="{FF2B5EF4-FFF2-40B4-BE49-F238E27FC236}">
                  <a16:creationId xmlns:a16="http://schemas.microsoft.com/office/drawing/2014/main" id="{272B6A7D-26EF-1595-EBEA-BFE0662A2F21}"/>
                </a:ext>
              </a:extLst>
            </p:cNvPr>
            <p:cNvGrpSpPr/>
            <p:nvPr/>
          </p:nvGrpSpPr>
          <p:grpSpPr>
            <a:xfrm>
              <a:off x="320396" y="743741"/>
              <a:ext cx="2281162" cy="1828800"/>
              <a:chOff x="320396" y="743741"/>
              <a:chExt cx="2281162" cy="1828800"/>
            </a:xfrm>
          </p:grpSpPr>
          <p:pic>
            <p:nvPicPr>
              <p:cNvPr id="37" name="Picture 36" descr="A screen shot of a graph&#10;&#10;AI-generated content may be incorrect.">
                <a:extLst>
                  <a:ext uri="{FF2B5EF4-FFF2-40B4-BE49-F238E27FC236}">
                    <a16:creationId xmlns:a16="http://schemas.microsoft.com/office/drawing/2014/main" id="{1A0EC093-24E7-58D1-D058-354B17C5A6A9}"/>
                  </a:ext>
                </a:extLst>
              </p:cNvPr>
              <p:cNvPicPr>
                <a:picLocks noChangeAspect="1"/>
              </p:cNvPicPr>
              <p:nvPr/>
            </p:nvPicPr>
            <p:blipFill>
              <a:blip r:embed="rId2"/>
              <a:stretch>
                <a:fillRect/>
              </a:stretch>
            </p:blipFill>
            <p:spPr>
              <a:xfrm>
                <a:off x="320396" y="743741"/>
                <a:ext cx="2281162" cy="1828800"/>
              </a:xfrm>
              <a:prstGeom prst="rect">
                <a:avLst/>
              </a:prstGeom>
            </p:spPr>
          </p:pic>
          <p:sp>
            <p:nvSpPr>
              <p:cNvPr id="20" name="TextBox 19">
                <a:extLst>
                  <a:ext uri="{FF2B5EF4-FFF2-40B4-BE49-F238E27FC236}">
                    <a16:creationId xmlns:a16="http://schemas.microsoft.com/office/drawing/2014/main" id="{3622D09A-C21A-1C4D-DE3D-E123248BFA5C}"/>
                  </a:ext>
                </a:extLst>
              </p:cNvPr>
              <p:cNvSpPr txBox="1">
                <a:spLocks/>
              </p:cNvSpPr>
              <p:nvPr/>
            </p:nvSpPr>
            <p:spPr>
              <a:xfrm>
                <a:off x="576568" y="787734"/>
                <a:ext cx="274320" cy="274320"/>
              </a:xfrm>
              <a:prstGeom prst="rect">
                <a:avLst/>
              </a:prstGeom>
              <a:noFill/>
            </p:spPr>
            <p:txBody>
              <a:bodyPr wrap="none" rtlCol="0" anchor="ctr">
                <a:spAutoFit/>
              </a:bodyPr>
              <a:lstStyle/>
              <a:p>
                <a:pPr algn="ctr"/>
                <a:r>
                  <a:rPr lang="en-US" sz="1400" dirty="0">
                    <a:solidFill>
                      <a:sysClr val="windowText" lastClr="000000"/>
                    </a:solidFill>
                  </a:rPr>
                  <a:t>A</a:t>
                </a:r>
              </a:p>
            </p:txBody>
          </p:sp>
        </p:grpSp>
        <p:grpSp>
          <p:nvGrpSpPr>
            <p:cNvPr id="28" name="Group 27">
              <a:extLst>
                <a:ext uri="{FF2B5EF4-FFF2-40B4-BE49-F238E27FC236}">
                  <a16:creationId xmlns:a16="http://schemas.microsoft.com/office/drawing/2014/main" id="{B67082EB-45CD-8755-B0C8-8B327FC8D7CC}"/>
                </a:ext>
              </a:extLst>
            </p:cNvPr>
            <p:cNvGrpSpPr/>
            <p:nvPr/>
          </p:nvGrpSpPr>
          <p:grpSpPr>
            <a:xfrm>
              <a:off x="2602272" y="743741"/>
              <a:ext cx="2165792" cy="1828800"/>
              <a:chOff x="2602272" y="743741"/>
              <a:chExt cx="2165792" cy="1828800"/>
            </a:xfrm>
          </p:grpSpPr>
          <p:pic>
            <p:nvPicPr>
              <p:cNvPr id="5" name="Picture 4" descr="A map of the ocean&#10;&#10;AI-generated content may be incorrect.">
                <a:extLst>
                  <a:ext uri="{FF2B5EF4-FFF2-40B4-BE49-F238E27FC236}">
                    <a16:creationId xmlns:a16="http://schemas.microsoft.com/office/drawing/2014/main" id="{1B5D5B0D-EA2A-2174-530A-8EC318787EE6}"/>
                  </a:ext>
                </a:extLst>
              </p:cNvPr>
              <p:cNvPicPr>
                <a:picLocks noChangeAspect="1"/>
              </p:cNvPicPr>
              <p:nvPr/>
            </p:nvPicPr>
            <p:blipFill>
              <a:blip r:embed="rId3"/>
              <a:stretch>
                <a:fillRect/>
              </a:stretch>
            </p:blipFill>
            <p:spPr>
              <a:xfrm>
                <a:off x="2602272" y="743741"/>
                <a:ext cx="2165792" cy="1828800"/>
              </a:xfrm>
              <a:prstGeom prst="rect">
                <a:avLst/>
              </a:prstGeom>
            </p:spPr>
          </p:pic>
          <p:sp>
            <p:nvSpPr>
              <p:cNvPr id="21" name="TextBox 20">
                <a:extLst>
                  <a:ext uri="{FF2B5EF4-FFF2-40B4-BE49-F238E27FC236}">
                    <a16:creationId xmlns:a16="http://schemas.microsoft.com/office/drawing/2014/main" id="{68513870-86E1-77FA-929A-D90E62AB5F68}"/>
                  </a:ext>
                </a:extLst>
              </p:cNvPr>
              <p:cNvSpPr txBox="1">
                <a:spLocks/>
              </p:cNvSpPr>
              <p:nvPr/>
            </p:nvSpPr>
            <p:spPr>
              <a:xfrm>
                <a:off x="2602272" y="743741"/>
                <a:ext cx="274320" cy="274320"/>
              </a:xfrm>
              <a:prstGeom prst="rect">
                <a:avLst/>
              </a:prstGeom>
              <a:solidFill>
                <a:schemeClr val="bg1"/>
              </a:solidFill>
            </p:spPr>
            <p:txBody>
              <a:bodyPr wrap="square" rtlCol="0" anchor="ctr">
                <a:spAutoFit/>
              </a:bodyPr>
              <a:lstStyle/>
              <a:p>
                <a:pPr algn="ctr"/>
                <a:r>
                  <a:rPr lang="en-US" sz="1400" dirty="0">
                    <a:solidFill>
                      <a:sysClr val="windowText" lastClr="000000"/>
                    </a:solidFill>
                  </a:rPr>
                  <a:t>B</a:t>
                </a:r>
              </a:p>
            </p:txBody>
          </p:sp>
        </p:grpSp>
        <p:grpSp>
          <p:nvGrpSpPr>
            <p:cNvPr id="30" name="Group 29">
              <a:extLst>
                <a:ext uri="{FF2B5EF4-FFF2-40B4-BE49-F238E27FC236}">
                  <a16:creationId xmlns:a16="http://schemas.microsoft.com/office/drawing/2014/main" id="{C1E6FFDB-D0FA-E23F-8833-90192942527C}"/>
                </a:ext>
              </a:extLst>
            </p:cNvPr>
            <p:cNvGrpSpPr/>
            <p:nvPr/>
          </p:nvGrpSpPr>
          <p:grpSpPr>
            <a:xfrm>
              <a:off x="440196" y="2572541"/>
              <a:ext cx="2166269" cy="1828800"/>
              <a:chOff x="440196" y="2572541"/>
              <a:chExt cx="2166269" cy="1828800"/>
            </a:xfrm>
          </p:grpSpPr>
          <p:pic>
            <p:nvPicPr>
              <p:cNvPr id="7" name="Picture 6" descr="A map of a sea&#10;&#10;AI-generated content may be incorrect.">
                <a:extLst>
                  <a:ext uri="{FF2B5EF4-FFF2-40B4-BE49-F238E27FC236}">
                    <a16:creationId xmlns:a16="http://schemas.microsoft.com/office/drawing/2014/main" id="{050513B9-2991-D53E-71CC-6FBC188523EA}"/>
                  </a:ext>
                </a:extLst>
              </p:cNvPr>
              <p:cNvPicPr>
                <a:picLocks noChangeAspect="1"/>
              </p:cNvPicPr>
              <p:nvPr/>
            </p:nvPicPr>
            <p:blipFill>
              <a:blip r:embed="rId4"/>
              <a:stretch>
                <a:fillRect/>
              </a:stretch>
            </p:blipFill>
            <p:spPr>
              <a:xfrm>
                <a:off x="440196" y="2572541"/>
                <a:ext cx="2166269" cy="1828800"/>
              </a:xfrm>
              <a:prstGeom prst="rect">
                <a:avLst/>
              </a:prstGeom>
            </p:spPr>
          </p:pic>
          <p:sp>
            <p:nvSpPr>
              <p:cNvPr id="22" name="TextBox 21">
                <a:extLst>
                  <a:ext uri="{FF2B5EF4-FFF2-40B4-BE49-F238E27FC236}">
                    <a16:creationId xmlns:a16="http://schemas.microsoft.com/office/drawing/2014/main" id="{517AAB11-C9B2-0916-9490-9FD1DEBF4F49}"/>
                  </a:ext>
                </a:extLst>
              </p:cNvPr>
              <p:cNvSpPr txBox="1">
                <a:spLocks/>
              </p:cNvSpPr>
              <p:nvPr/>
            </p:nvSpPr>
            <p:spPr>
              <a:xfrm>
                <a:off x="440196" y="2572541"/>
                <a:ext cx="274320" cy="274320"/>
              </a:xfrm>
              <a:prstGeom prst="rect">
                <a:avLst/>
              </a:prstGeom>
              <a:solidFill>
                <a:schemeClr val="bg1"/>
              </a:solidFill>
            </p:spPr>
            <p:txBody>
              <a:bodyPr wrap="square" rtlCol="0" anchor="ctr">
                <a:spAutoFit/>
              </a:bodyPr>
              <a:lstStyle/>
              <a:p>
                <a:pPr algn="ctr"/>
                <a:r>
                  <a:rPr lang="en-US" sz="1400" dirty="0">
                    <a:solidFill>
                      <a:sysClr val="windowText" lastClr="000000"/>
                    </a:solidFill>
                  </a:rPr>
                  <a:t>C</a:t>
                </a:r>
              </a:p>
            </p:txBody>
          </p:sp>
        </p:grpSp>
        <p:grpSp>
          <p:nvGrpSpPr>
            <p:cNvPr id="31" name="Group 30">
              <a:extLst>
                <a:ext uri="{FF2B5EF4-FFF2-40B4-BE49-F238E27FC236}">
                  <a16:creationId xmlns:a16="http://schemas.microsoft.com/office/drawing/2014/main" id="{2A71FF22-FA1A-2625-0EF3-6B305A6AB715}"/>
                </a:ext>
              </a:extLst>
            </p:cNvPr>
            <p:cNvGrpSpPr/>
            <p:nvPr/>
          </p:nvGrpSpPr>
          <p:grpSpPr>
            <a:xfrm>
              <a:off x="2601796" y="2572541"/>
              <a:ext cx="2166269" cy="1828800"/>
              <a:chOff x="2601796" y="2572541"/>
              <a:chExt cx="2166269" cy="1828800"/>
            </a:xfrm>
          </p:grpSpPr>
          <p:pic>
            <p:nvPicPr>
              <p:cNvPr id="9" name="Picture 8" descr="A map of the united states&#10;&#10;AI-generated content may be incorrect.">
                <a:extLst>
                  <a:ext uri="{FF2B5EF4-FFF2-40B4-BE49-F238E27FC236}">
                    <a16:creationId xmlns:a16="http://schemas.microsoft.com/office/drawing/2014/main" id="{92F61B05-8A8A-4358-4850-E8509705731E}"/>
                  </a:ext>
                </a:extLst>
              </p:cNvPr>
              <p:cNvPicPr>
                <a:picLocks noChangeAspect="1"/>
              </p:cNvPicPr>
              <p:nvPr/>
            </p:nvPicPr>
            <p:blipFill>
              <a:blip r:embed="rId5"/>
              <a:stretch>
                <a:fillRect/>
              </a:stretch>
            </p:blipFill>
            <p:spPr>
              <a:xfrm>
                <a:off x="2601796" y="2572541"/>
                <a:ext cx="2166269" cy="1828800"/>
              </a:xfrm>
              <a:prstGeom prst="rect">
                <a:avLst/>
              </a:prstGeom>
            </p:spPr>
          </p:pic>
          <p:sp>
            <p:nvSpPr>
              <p:cNvPr id="23" name="TextBox 22">
                <a:extLst>
                  <a:ext uri="{FF2B5EF4-FFF2-40B4-BE49-F238E27FC236}">
                    <a16:creationId xmlns:a16="http://schemas.microsoft.com/office/drawing/2014/main" id="{F4AE1198-7BF7-4A08-AA5B-7FA383AB89C1}"/>
                  </a:ext>
                </a:extLst>
              </p:cNvPr>
              <p:cNvSpPr txBox="1">
                <a:spLocks/>
              </p:cNvSpPr>
              <p:nvPr/>
            </p:nvSpPr>
            <p:spPr>
              <a:xfrm>
                <a:off x="2601796" y="2572541"/>
                <a:ext cx="274320" cy="274320"/>
              </a:xfrm>
              <a:prstGeom prst="rect">
                <a:avLst/>
              </a:prstGeom>
              <a:solidFill>
                <a:schemeClr val="bg1"/>
              </a:solidFill>
            </p:spPr>
            <p:txBody>
              <a:bodyPr wrap="square" rtlCol="0" anchor="ctr">
                <a:spAutoFit/>
              </a:bodyPr>
              <a:lstStyle/>
              <a:p>
                <a:pPr algn="ctr"/>
                <a:r>
                  <a:rPr lang="en-US" sz="1400" dirty="0">
                    <a:solidFill>
                      <a:sysClr val="windowText" lastClr="000000"/>
                    </a:solidFill>
                  </a:rPr>
                  <a:t>D</a:t>
                </a:r>
              </a:p>
            </p:txBody>
          </p:sp>
        </p:grpSp>
        <p:grpSp>
          <p:nvGrpSpPr>
            <p:cNvPr id="32" name="Group 31">
              <a:extLst>
                <a:ext uri="{FF2B5EF4-FFF2-40B4-BE49-F238E27FC236}">
                  <a16:creationId xmlns:a16="http://schemas.microsoft.com/office/drawing/2014/main" id="{5CD1FB1D-2366-30EE-BDA3-83DBFB5A3294}"/>
                </a:ext>
              </a:extLst>
            </p:cNvPr>
            <p:cNvGrpSpPr/>
            <p:nvPr/>
          </p:nvGrpSpPr>
          <p:grpSpPr>
            <a:xfrm>
              <a:off x="440197" y="4401341"/>
              <a:ext cx="2166269" cy="1828800"/>
              <a:chOff x="440197" y="4401341"/>
              <a:chExt cx="2166269" cy="1828800"/>
            </a:xfrm>
          </p:grpSpPr>
          <p:pic>
            <p:nvPicPr>
              <p:cNvPr id="11" name="Picture 10" descr="A map of the ocean&#10;&#10;AI-generated content may be incorrect.">
                <a:extLst>
                  <a:ext uri="{FF2B5EF4-FFF2-40B4-BE49-F238E27FC236}">
                    <a16:creationId xmlns:a16="http://schemas.microsoft.com/office/drawing/2014/main" id="{9F21EA27-3C91-642C-90A8-F43D0B985C3B}"/>
                  </a:ext>
                </a:extLst>
              </p:cNvPr>
              <p:cNvPicPr>
                <a:picLocks noChangeAspect="1"/>
              </p:cNvPicPr>
              <p:nvPr/>
            </p:nvPicPr>
            <p:blipFill>
              <a:blip r:embed="rId6"/>
              <a:stretch>
                <a:fillRect/>
              </a:stretch>
            </p:blipFill>
            <p:spPr>
              <a:xfrm>
                <a:off x="440197" y="4401341"/>
                <a:ext cx="2166269" cy="1828800"/>
              </a:xfrm>
              <a:prstGeom prst="rect">
                <a:avLst/>
              </a:prstGeom>
            </p:spPr>
          </p:pic>
          <p:sp>
            <p:nvSpPr>
              <p:cNvPr id="24" name="TextBox 23">
                <a:extLst>
                  <a:ext uri="{FF2B5EF4-FFF2-40B4-BE49-F238E27FC236}">
                    <a16:creationId xmlns:a16="http://schemas.microsoft.com/office/drawing/2014/main" id="{91EE8B71-B805-9037-3B8C-50CA55394B24}"/>
                  </a:ext>
                </a:extLst>
              </p:cNvPr>
              <p:cNvSpPr txBox="1">
                <a:spLocks/>
              </p:cNvSpPr>
              <p:nvPr/>
            </p:nvSpPr>
            <p:spPr>
              <a:xfrm>
                <a:off x="440197" y="4401341"/>
                <a:ext cx="274320" cy="274320"/>
              </a:xfrm>
              <a:prstGeom prst="rect">
                <a:avLst/>
              </a:prstGeom>
              <a:solidFill>
                <a:schemeClr val="bg1"/>
              </a:solidFill>
            </p:spPr>
            <p:txBody>
              <a:bodyPr wrap="square" rtlCol="0" anchor="ctr">
                <a:spAutoFit/>
              </a:bodyPr>
              <a:lstStyle/>
              <a:p>
                <a:pPr algn="ctr"/>
                <a:r>
                  <a:rPr lang="en-US" sz="1400" dirty="0">
                    <a:solidFill>
                      <a:sysClr val="windowText" lastClr="000000"/>
                    </a:solidFill>
                  </a:rPr>
                  <a:t>E</a:t>
                </a:r>
              </a:p>
            </p:txBody>
          </p:sp>
        </p:grpSp>
        <p:grpSp>
          <p:nvGrpSpPr>
            <p:cNvPr id="33" name="Group 32">
              <a:extLst>
                <a:ext uri="{FF2B5EF4-FFF2-40B4-BE49-F238E27FC236}">
                  <a16:creationId xmlns:a16="http://schemas.microsoft.com/office/drawing/2014/main" id="{4A77A9ED-864C-9E42-C50B-E539061723C3}"/>
                </a:ext>
              </a:extLst>
            </p:cNvPr>
            <p:cNvGrpSpPr/>
            <p:nvPr/>
          </p:nvGrpSpPr>
          <p:grpSpPr>
            <a:xfrm>
              <a:off x="2601798" y="4401341"/>
              <a:ext cx="2166269" cy="1828800"/>
              <a:chOff x="2601798" y="4401341"/>
              <a:chExt cx="2166269" cy="1828800"/>
            </a:xfrm>
          </p:grpSpPr>
          <p:pic>
            <p:nvPicPr>
              <p:cNvPr id="13" name="Picture 12" descr="A map of the ocean&#10;&#10;AI-generated content may be incorrect.">
                <a:extLst>
                  <a:ext uri="{FF2B5EF4-FFF2-40B4-BE49-F238E27FC236}">
                    <a16:creationId xmlns:a16="http://schemas.microsoft.com/office/drawing/2014/main" id="{3ABC6982-DC3F-0047-E284-7CCD8F0B21BC}"/>
                  </a:ext>
                </a:extLst>
              </p:cNvPr>
              <p:cNvPicPr>
                <a:picLocks noChangeAspect="1"/>
              </p:cNvPicPr>
              <p:nvPr/>
            </p:nvPicPr>
            <p:blipFill>
              <a:blip r:embed="rId7"/>
              <a:stretch>
                <a:fillRect/>
              </a:stretch>
            </p:blipFill>
            <p:spPr>
              <a:xfrm>
                <a:off x="2601798" y="4401341"/>
                <a:ext cx="2166269" cy="1828800"/>
              </a:xfrm>
              <a:prstGeom prst="rect">
                <a:avLst/>
              </a:prstGeom>
            </p:spPr>
          </p:pic>
          <p:sp>
            <p:nvSpPr>
              <p:cNvPr id="25" name="TextBox 24">
                <a:extLst>
                  <a:ext uri="{FF2B5EF4-FFF2-40B4-BE49-F238E27FC236}">
                    <a16:creationId xmlns:a16="http://schemas.microsoft.com/office/drawing/2014/main" id="{3DCFB832-C457-6B24-B418-94F7B71B013C}"/>
                  </a:ext>
                </a:extLst>
              </p:cNvPr>
              <p:cNvSpPr txBox="1">
                <a:spLocks/>
              </p:cNvSpPr>
              <p:nvPr/>
            </p:nvSpPr>
            <p:spPr>
              <a:xfrm>
                <a:off x="2601798" y="4401341"/>
                <a:ext cx="274320" cy="274320"/>
              </a:xfrm>
              <a:prstGeom prst="rect">
                <a:avLst/>
              </a:prstGeom>
              <a:solidFill>
                <a:schemeClr val="bg1"/>
              </a:solidFill>
            </p:spPr>
            <p:txBody>
              <a:bodyPr wrap="square" rtlCol="0" anchor="ctr">
                <a:spAutoFit/>
              </a:bodyPr>
              <a:lstStyle/>
              <a:p>
                <a:pPr algn="ctr"/>
                <a:r>
                  <a:rPr lang="en-US" sz="1400" dirty="0">
                    <a:solidFill>
                      <a:sysClr val="windowText" lastClr="000000"/>
                    </a:solidFill>
                  </a:rPr>
                  <a:t>F</a:t>
                </a:r>
              </a:p>
            </p:txBody>
          </p:sp>
        </p:grpSp>
        <p:grpSp>
          <p:nvGrpSpPr>
            <p:cNvPr id="34" name="Group 33">
              <a:extLst>
                <a:ext uri="{FF2B5EF4-FFF2-40B4-BE49-F238E27FC236}">
                  <a16:creationId xmlns:a16="http://schemas.microsoft.com/office/drawing/2014/main" id="{18D1F1CD-32FA-FEC6-6107-DEDF5AA9CEDA}"/>
                </a:ext>
              </a:extLst>
            </p:cNvPr>
            <p:cNvGrpSpPr/>
            <p:nvPr/>
          </p:nvGrpSpPr>
          <p:grpSpPr>
            <a:xfrm>
              <a:off x="440198" y="6230141"/>
              <a:ext cx="2166269" cy="1828800"/>
              <a:chOff x="440198" y="6230141"/>
              <a:chExt cx="2166269" cy="1828800"/>
            </a:xfrm>
          </p:grpSpPr>
          <p:pic>
            <p:nvPicPr>
              <p:cNvPr id="15" name="Picture 14" descr="A map of the arctic&#10;&#10;AI-generated content may be incorrect.">
                <a:extLst>
                  <a:ext uri="{FF2B5EF4-FFF2-40B4-BE49-F238E27FC236}">
                    <a16:creationId xmlns:a16="http://schemas.microsoft.com/office/drawing/2014/main" id="{A8D9C48E-7016-DED8-4147-18CCB0262D47}"/>
                  </a:ext>
                </a:extLst>
              </p:cNvPr>
              <p:cNvPicPr>
                <a:picLocks noChangeAspect="1"/>
              </p:cNvPicPr>
              <p:nvPr/>
            </p:nvPicPr>
            <p:blipFill>
              <a:blip r:embed="rId8"/>
              <a:stretch>
                <a:fillRect/>
              </a:stretch>
            </p:blipFill>
            <p:spPr>
              <a:xfrm>
                <a:off x="440198" y="6230141"/>
                <a:ext cx="2166269" cy="1828800"/>
              </a:xfrm>
              <a:prstGeom prst="rect">
                <a:avLst/>
              </a:prstGeom>
            </p:spPr>
          </p:pic>
          <p:sp>
            <p:nvSpPr>
              <p:cNvPr id="26" name="TextBox 25">
                <a:extLst>
                  <a:ext uri="{FF2B5EF4-FFF2-40B4-BE49-F238E27FC236}">
                    <a16:creationId xmlns:a16="http://schemas.microsoft.com/office/drawing/2014/main" id="{C5E5815F-C141-6117-6883-4F20C360E117}"/>
                  </a:ext>
                </a:extLst>
              </p:cNvPr>
              <p:cNvSpPr txBox="1">
                <a:spLocks/>
              </p:cNvSpPr>
              <p:nvPr/>
            </p:nvSpPr>
            <p:spPr>
              <a:xfrm>
                <a:off x="440198" y="6230141"/>
                <a:ext cx="274320" cy="274320"/>
              </a:xfrm>
              <a:prstGeom prst="rect">
                <a:avLst/>
              </a:prstGeom>
              <a:solidFill>
                <a:schemeClr val="bg1"/>
              </a:solidFill>
            </p:spPr>
            <p:txBody>
              <a:bodyPr wrap="square" rtlCol="0" anchor="ctr">
                <a:spAutoFit/>
              </a:bodyPr>
              <a:lstStyle/>
              <a:p>
                <a:pPr algn="ctr"/>
                <a:r>
                  <a:rPr lang="en-US" sz="1400" dirty="0">
                    <a:solidFill>
                      <a:sysClr val="windowText" lastClr="000000"/>
                    </a:solidFill>
                  </a:rPr>
                  <a:t>G</a:t>
                </a:r>
              </a:p>
            </p:txBody>
          </p:sp>
        </p:grpSp>
        <p:grpSp>
          <p:nvGrpSpPr>
            <p:cNvPr id="35" name="Group 34">
              <a:extLst>
                <a:ext uri="{FF2B5EF4-FFF2-40B4-BE49-F238E27FC236}">
                  <a16:creationId xmlns:a16="http://schemas.microsoft.com/office/drawing/2014/main" id="{1860D44A-D852-8206-97A3-CA73AC20029B}"/>
                </a:ext>
              </a:extLst>
            </p:cNvPr>
            <p:cNvGrpSpPr/>
            <p:nvPr/>
          </p:nvGrpSpPr>
          <p:grpSpPr>
            <a:xfrm>
              <a:off x="2601798" y="6230141"/>
              <a:ext cx="2166269" cy="1828800"/>
              <a:chOff x="2601798" y="6230141"/>
              <a:chExt cx="2166269" cy="1828800"/>
            </a:xfrm>
          </p:grpSpPr>
          <p:pic>
            <p:nvPicPr>
              <p:cNvPr id="17" name="Picture 16" descr="A map of the ocean&#10;&#10;AI-generated content may be incorrect.">
                <a:extLst>
                  <a:ext uri="{FF2B5EF4-FFF2-40B4-BE49-F238E27FC236}">
                    <a16:creationId xmlns:a16="http://schemas.microsoft.com/office/drawing/2014/main" id="{0A93DA45-AB96-7038-A887-A3CBDD92AC4C}"/>
                  </a:ext>
                </a:extLst>
              </p:cNvPr>
              <p:cNvPicPr>
                <a:picLocks noChangeAspect="1"/>
              </p:cNvPicPr>
              <p:nvPr/>
            </p:nvPicPr>
            <p:blipFill>
              <a:blip r:embed="rId9"/>
              <a:stretch>
                <a:fillRect/>
              </a:stretch>
            </p:blipFill>
            <p:spPr>
              <a:xfrm>
                <a:off x="2601798" y="6230141"/>
                <a:ext cx="2166269" cy="1828800"/>
              </a:xfrm>
              <a:prstGeom prst="rect">
                <a:avLst/>
              </a:prstGeom>
            </p:spPr>
          </p:pic>
          <p:sp>
            <p:nvSpPr>
              <p:cNvPr id="27" name="TextBox 26">
                <a:extLst>
                  <a:ext uri="{FF2B5EF4-FFF2-40B4-BE49-F238E27FC236}">
                    <a16:creationId xmlns:a16="http://schemas.microsoft.com/office/drawing/2014/main" id="{05E4ADD2-9460-0663-ACE0-412998EF1C4F}"/>
                  </a:ext>
                </a:extLst>
              </p:cNvPr>
              <p:cNvSpPr txBox="1">
                <a:spLocks/>
              </p:cNvSpPr>
              <p:nvPr/>
            </p:nvSpPr>
            <p:spPr>
              <a:xfrm>
                <a:off x="2601798" y="6230141"/>
                <a:ext cx="274320" cy="274320"/>
              </a:xfrm>
              <a:prstGeom prst="rect">
                <a:avLst/>
              </a:prstGeom>
              <a:solidFill>
                <a:schemeClr val="bg1"/>
              </a:solidFill>
            </p:spPr>
            <p:txBody>
              <a:bodyPr wrap="square" rtlCol="0" anchor="ctr">
                <a:spAutoFit/>
              </a:bodyPr>
              <a:lstStyle/>
              <a:p>
                <a:pPr algn="ctr"/>
                <a:r>
                  <a:rPr lang="en-US" sz="1400" dirty="0">
                    <a:solidFill>
                      <a:sysClr val="windowText" lastClr="000000"/>
                    </a:solidFill>
                  </a:rPr>
                  <a:t>H</a:t>
                </a:r>
              </a:p>
            </p:txBody>
          </p:sp>
        </p:grpSp>
      </p:grpSp>
      <p:sp>
        <p:nvSpPr>
          <p:cNvPr id="40" name="TextBox 39">
            <a:extLst>
              <a:ext uri="{FF2B5EF4-FFF2-40B4-BE49-F238E27FC236}">
                <a16:creationId xmlns:a16="http://schemas.microsoft.com/office/drawing/2014/main" id="{7676FFDD-87C1-8A31-BA84-BC84FC629EE0}"/>
              </a:ext>
            </a:extLst>
          </p:cNvPr>
          <p:cNvSpPr txBox="1"/>
          <p:nvPr/>
        </p:nvSpPr>
        <p:spPr>
          <a:xfrm>
            <a:off x="5037716" y="743741"/>
            <a:ext cx="2166270" cy="7422673"/>
          </a:xfrm>
          <a:prstGeom prst="rect">
            <a:avLst/>
          </a:prstGeom>
          <a:noFill/>
        </p:spPr>
        <p:txBody>
          <a:bodyPr wrap="square">
            <a:spAutoFit/>
          </a:bodyPr>
          <a:lstStyle/>
          <a:p>
            <a:pPr marL="0" marR="0" indent="0">
              <a:lnSpc>
                <a:spcPct val="200000"/>
              </a:lnSpc>
            </a:pPr>
            <a:r>
              <a:rPr lang="en-US" sz="1200" kern="100" dirty="0">
                <a:effectLst/>
                <a:latin typeface="Times New Roman" panose="02020603050405020304" pitchFamily="18" charset="0"/>
                <a:ea typeface="Aptos" panose="020B0004020202020204" pitchFamily="34" charset="0"/>
                <a:cs typeface="Times New Roman" panose="02020603050405020304" pitchFamily="18" charset="0"/>
              </a:rPr>
              <a:t>Fig 1: (A) All trap drift trajectories, colored in red if deployed in consolidated ice, yellow if deployed in the MIZ, and light blue if deployed in open water. HR and HRE transects are shown in green and dark blue, respectively. The black star marks the position of the CEO mooring. (B-H) SAR image of sea ice at the beginning of the occupation overlaid with all drift trajectories of traps deployed during the (first – seventh) occupations of the HR and HRE lines on (B) 06/25/2023 (C) 06/30/2023 (D) 07/02/2023 (E) 07/08/2023 (F) 07/13/2023 (G) 07/19/2023 (H) 07/22/2023</a:t>
            </a:r>
          </a:p>
        </p:txBody>
      </p:sp>
    </p:spTree>
    <p:extLst>
      <p:ext uri="{BB962C8B-B14F-4D97-AF65-F5344CB8AC3E}">
        <p14:creationId xmlns:p14="http://schemas.microsoft.com/office/powerpoint/2010/main" val="3522947357"/>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4C5E5EC-E388-D4DC-51F0-65D939F5D1F5}"/>
            </a:ext>
          </a:extLst>
        </p:cNvPr>
        <p:cNvGrpSpPr/>
        <p:nvPr/>
      </p:nvGrpSpPr>
      <p:grpSpPr>
        <a:xfrm>
          <a:off x="0" y="0"/>
          <a:ext cx="0" cy="0"/>
          <a:chOff x="0" y="0"/>
          <a:chExt cx="0" cy="0"/>
        </a:xfrm>
      </p:grpSpPr>
      <p:pic>
        <p:nvPicPr>
          <p:cNvPr id="3" name="Picture 2" descr="A screen shot of a computer screen&#10;&#10;AI-generated content may be incorrect.">
            <a:extLst>
              <a:ext uri="{FF2B5EF4-FFF2-40B4-BE49-F238E27FC236}">
                <a16:creationId xmlns:a16="http://schemas.microsoft.com/office/drawing/2014/main" id="{5FD5AA7B-7251-1295-3D24-B74489AEC868}"/>
              </a:ext>
            </a:extLst>
          </p:cNvPr>
          <p:cNvPicPr>
            <a:picLocks noChangeAspect="1"/>
          </p:cNvPicPr>
          <p:nvPr/>
        </p:nvPicPr>
        <p:blipFill>
          <a:blip r:embed="rId3"/>
          <a:stretch>
            <a:fillRect/>
          </a:stretch>
        </p:blipFill>
        <p:spPr>
          <a:xfrm>
            <a:off x="686810" y="541722"/>
            <a:ext cx="2281162" cy="1828800"/>
          </a:xfrm>
          <a:prstGeom prst="rect">
            <a:avLst/>
          </a:prstGeom>
        </p:spPr>
      </p:pic>
      <p:pic>
        <p:nvPicPr>
          <p:cNvPr id="5" name="Picture 4" descr="A map of the ocean&#10;&#10;AI-generated content may be incorrect.">
            <a:extLst>
              <a:ext uri="{FF2B5EF4-FFF2-40B4-BE49-F238E27FC236}">
                <a16:creationId xmlns:a16="http://schemas.microsoft.com/office/drawing/2014/main" id="{E80445A9-023A-E4A8-A10D-00B63CEBEBD6}"/>
              </a:ext>
            </a:extLst>
          </p:cNvPr>
          <p:cNvPicPr>
            <a:picLocks noChangeAspect="1"/>
          </p:cNvPicPr>
          <p:nvPr/>
        </p:nvPicPr>
        <p:blipFill>
          <a:blip r:embed="rId4"/>
          <a:stretch>
            <a:fillRect/>
          </a:stretch>
        </p:blipFill>
        <p:spPr>
          <a:xfrm>
            <a:off x="2963779" y="541722"/>
            <a:ext cx="2165792" cy="1828800"/>
          </a:xfrm>
          <a:prstGeom prst="rect">
            <a:avLst/>
          </a:prstGeom>
        </p:spPr>
      </p:pic>
      <p:pic>
        <p:nvPicPr>
          <p:cNvPr id="7" name="Picture 6" descr="A map of a sea&#10;&#10;AI-generated content may be incorrect.">
            <a:extLst>
              <a:ext uri="{FF2B5EF4-FFF2-40B4-BE49-F238E27FC236}">
                <a16:creationId xmlns:a16="http://schemas.microsoft.com/office/drawing/2014/main" id="{588E7C5B-7DE4-D174-C8D6-28E3EDC249B1}"/>
              </a:ext>
            </a:extLst>
          </p:cNvPr>
          <p:cNvPicPr>
            <a:picLocks noChangeAspect="1"/>
          </p:cNvPicPr>
          <p:nvPr/>
        </p:nvPicPr>
        <p:blipFill>
          <a:blip r:embed="rId5"/>
          <a:stretch>
            <a:fillRect/>
          </a:stretch>
        </p:blipFill>
        <p:spPr>
          <a:xfrm>
            <a:off x="5129571" y="541722"/>
            <a:ext cx="2166269" cy="1828800"/>
          </a:xfrm>
          <a:prstGeom prst="rect">
            <a:avLst/>
          </a:prstGeom>
        </p:spPr>
      </p:pic>
      <p:pic>
        <p:nvPicPr>
          <p:cNvPr id="9" name="Picture 8" descr="A map of the united states&#10;&#10;AI-generated content may be incorrect.">
            <a:extLst>
              <a:ext uri="{FF2B5EF4-FFF2-40B4-BE49-F238E27FC236}">
                <a16:creationId xmlns:a16="http://schemas.microsoft.com/office/drawing/2014/main" id="{B99A36CF-E1D9-C122-4D72-DC5C99AC5B29}"/>
              </a:ext>
            </a:extLst>
          </p:cNvPr>
          <p:cNvPicPr>
            <a:picLocks noChangeAspect="1"/>
          </p:cNvPicPr>
          <p:nvPr/>
        </p:nvPicPr>
        <p:blipFill>
          <a:blip r:embed="rId6"/>
          <a:stretch>
            <a:fillRect/>
          </a:stretch>
        </p:blipFill>
        <p:spPr>
          <a:xfrm>
            <a:off x="801703" y="2370522"/>
            <a:ext cx="2166269" cy="1828800"/>
          </a:xfrm>
          <a:prstGeom prst="rect">
            <a:avLst/>
          </a:prstGeom>
        </p:spPr>
      </p:pic>
      <p:pic>
        <p:nvPicPr>
          <p:cNvPr id="11" name="Picture 10" descr="A map of the ocean&#10;&#10;AI-generated content may be incorrect.">
            <a:extLst>
              <a:ext uri="{FF2B5EF4-FFF2-40B4-BE49-F238E27FC236}">
                <a16:creationId xmlns:a16="http://schemas.microsoft.com/office/drawing/2014/main" id="{136305D6-D7F0-52CF-154C-425ACC0272AE}"/>
              </a:ext>
            </a:extLst>
          </p:cNvPr>
          <p:cNvPicPr>
            <a:picLocks noChangeAspect="1"/>
          </p:cNvPicPr>
          <p:nvPr/>
        </p:nvPicPr>
        <p:blipFill>
          <a:blip r:embed="rId7"/>
          <a:stretch>
            <a:fillRect/>
          </a:stretch>
        </p:blipFill>
        <p:spPr>
          <a:xfrm>
            <a:off x="2963305" y="2370522"/>
            <a:ext cx="2166269" cy="1828800"/>
          </a:xfrm>
          <a:prstGeom prst="rect">
            <a:avLst/>
          </a:prstGeom>
        </p:spPr>
      </p:pic>
      <p:pic>
        <p:nvPicPr>
          <p:cNvPr id="13" name="Picture 12" descr="A map of the ocean&#10;&#10;AI-generated content may be incorrect.">
            <a:extLst>
              <a:ext uri="{FF2B5EF4-FFF2-40B4-BE49-F238E27FC236}">
                <a16:creationId xmlns:a16="http://schemas.microsoft.com/office/drawing/2014/main" id="{A53A4BE7-FFBE-CC20-C3D4-ABEC3822F1CF}"/>
              </a:ext>
            </a:extLst>
          </p:cNvPr>
          <p:cNvPicPr>
            <a:picLocks noChangeAspect="1"/>
          </p:cNvPicPr>
          <p:nvPr/>
        </p:nvPicPr>
        <p:blipFill>
          <a:blip r:embed="rId8"/>
          <a:stretch>
            <a:fillRect/>
          </a:stretch>
        </p:blipFill>
        <p:spPr>
          <a:xfrm>
            <a:off x="5129571" y="2370522"/>
            <a:ext cx="2166269" cy="1828800"/>
          </a:xfrm>
          <a:prstGeom prst="rect">
            <a:avLst/>
          </a:prstGeom>
        </p:spPr>
      </p:pic>
      <p:pic>
        <p:nvPicPr>
          <p:cNvPr id="15" name="Picture 14" descr="A map of the arctic&#10;&#10;AI-generated content may be incorrect.">
            <a:extLst>
              <a:ext uri="{FF2B5EF4-FFF2-40B4-BE49-F238E27FC236}">
                <a16:creationId xmlns:a16="http://schemas.microsoft.com/office/drawing/2014/main" id="{57818B13-8323-212D-9E7E-FD0D5D6045CD}"/>
              </a:ext>
            </a:extLst>
          </p:cNvPr>
          <p:cNvPicPr>
            <a:picLocks noChangeAspect="1"/>
          </p:cNvPicPr>
          <p:nvPr/>
        </p:nvPicPr>
        <p:blipFill>
          <a:blip r:embed="rId9"/>
          <a:stretch>
            <a:fillRect/>
          </a:stretch>
        </p:blipFill>
        <p:spPr>
          <a:xfrm>
            <a:off x="797036" y="4199322"/>
            <a:ext cx="2166269" cy="1828800"/>
          </a:xfrm>
          <a:prstGeom prst="rect">
            <a:avLst/>
          </a:prstGeom>
        </p:spPr>
      </p:pic>
      <p:pic>
        <p:nvPicPr>
          <p:cNvPr id="17" name="Picture 16" descr="A map of the ocean&#10;&#10;AI-generated content may be incorrect.">
            <a:extLst>
              <a:ext uri="{FF2B5EF4-FFF2-40B4-BE49-F238E27FC236}">
                <a16:creationId xmlns:a16="http://schemas.microsoft.com/office/drawing/2014/main" id="{02B01895-A60F-B1D9-8D6A-A28C7A92A0DE}"/>
              </a:ext>
            </a:extLst>
          </p:cNvPr>
          <p:cNvPicPr>
            <a:picLocks noChangeAspect="1"/>
          </p:cNvPicPr>
          <p:nvPr/>
        </p:nvPicPr>
        <p:blipFill>
          <a:blip r:embed="rId10"/>
          <a:stretch>
            <a:fillRect/>
          </a:stretch>
        </p:blipFill>
        <p:spPr>
          <a:xfrm>
            <a:off x="2967971" y="4199322"/>
            <a:ext cx="2166269" cy="1828800"/>
          </a:xfrm>
          <a:prstGeom prst="rect">
            <a:avLst/>
          </a:prstGeom>
        </p:spPr>
      </p:pic>
    </p:spTree>
    <p:extLst>
      <p:ext uri="{BB962C8B-B14F-4D97-AF65-F5344CB8AC3E}">
        <p14:creationId xmlns:p14="http://schemas.microsoft.com/office/powerpoint/2010/main" val="100584986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891FC3A4-C9C7-AA5E-2EF1-B2567903664D}"/>
              </a:ext>
            </a:extLst>
          </p:cNvPr>
          <p:cNvSpPr txBox="1"/>
          <p:nvPr/>
        </p:nvSpPr>
        <p:spPr>
          <a:xfrm>
            <a:off x="164804" y="7186551"/>
            <a:ext cx="7442792" cy="1200329"/>
          </a:xfrm>
          <a:prstGeom prst="rect">
            <a:avLst/>
          </a:prstGeom>
          <a:noFill/>
        </p:spPr>
        <p:txBody>
          <a:bodyPr wrap="square">
            <a:spAutoFit/>
          </a:bodyPr>
          <a:lstStyle/>
          <a:p>
            <a:r>
              <a:rPr lang="en-US" sz="1200" dirty="0">
                <a:effectLst/>
                <a:latin typeface="Times New Roman" panose="02020603050405020304" pitchFamily="18" charset="0"/>
                <a:ea typeface="Aptos" panose="020B0004020202020204" pitchFamily="34" charset="0"/>
                <a:cs typeface="Times New Roman" panose="02020603050405020304" pitchFamily="18" charset="0"/>
              </a:rPr>
              <a:t> Table 1: Deployment and recovery dates and positions for all trap arrays deployed on the </a:t>
            </a:r>
            <a:r>
              <a:rPr lang="en-US" sz="1200" dirty="0" err="1">
                <a:effectLst/>
                <a:latin typeface="Times New Roman" panose="02020603050405020304" pitchFamily="18" charset="0"/>
                <a:ea typeface="Aptos" panose="020B0004020202020204" pitchFamily="34" charset="0"/>
                <a:cs typeface="Times New Roman" panose="02020603050405020304" pitchFamily="18" charset="0"/>
              </a:rPr>
              <a:t>ToTS</a:t>
            </a:r>
            <a:r>
              <a:rPr lang="en-US" sz="1200" dirty="0">
                <a:effectLst/>
                <a:latin typeface="Times New Roman" panose="02020603050405020304" pitchFamily="18" charset="0"/>
                <a:ea typeface="Aptos" panose="020B0004020202020204" pitchFamily="34" charset="0"/>
                <a:cs typeface="Times New Roman" panose="02020603050405020304" pitchFamily="18" charset="0"/>
              </a:rPr>
              <a:t> cruise, trap depths and ice conditions upon trap recovery. Tables are organized by type of deployment (free drifting or ice tethered) and by ice coverage at the deployment station.</a:t>
            </a:r>
          </a:p>
          <a:p>
            <a:endParaRPr lang="en-US" sz="1200" dirty="0">
              <a:latin typeface="Times New Roman" panose="02020603050405020304" pitchFamily="18" charset="0"/>
              <a:cs typeface="Times New Roman" panose="02020603050405020304" pitchFamily="18" charset="0"/>
            </a:endParaRPr>
          </a:p>
          <a:p>
            <a:r>
              <a:rPr lang="en-US" sz="1200" dirty="0">
                <a:latin typeface="Times New Roman" panose="02020603050405020304" pitchFamily="18" charset="0"/>
                <a:cs typeface="Times New Roman" panose="02020603050405020304" pitchFamily="18" charset="0"/>
              </a:rPr>
              <a:t>(NOTE: Green highlight is in the front by threshold used in paper. Yellow highlight indicates additional traps that are in the front if we drop to a lower threshold (10 kg m^-4).</a:t>
            </a:r>
          </a:p>
        </p:txBody>
      </p:sp>
      <p:pic>
        <p:nvPicPr>
          <p:cNvPr id="10" name="Picture 9">
            <a:extLst>
              <a:ext uri="{FF2B5EF4-FFF2-40B4-BE49-F238E27FC236}">
                <a16:creationId xmlns:a16="http://schemas.microsoft.com/office/drawing/2014/main" id="{F082B34D-86DD-704F-D14B-D2D1A411FB23}"/>
              </a:ext>
            </a:extLst>
          </p:cNvPr>
          <p:cNvPicPr>
            <a:picLocks noChangeAspect="1"/>
          </p:cNvPicPr>
          <p:nvPr/>
        </p:nvPicPr>
        <p:blipFill>
          <a:blip r:embed="rId2"/>
          <a:stretch>
            <a:fillRect/>
          </a:stretch>
        </p:blipFill>
        <p:spPr>
          <a:xfrm>
            <a:off x="467832" y="741928"/>
            <a:ext cx="6836735" cy="6213944"/>
          </a:xfrm>
          <a:prstGeom prst="rect">
            <a:avLst/>
          </a:prstGeom>
        </p:spPr>
      </p:pic>
    </p:spTree>
    <p:extLst>
      <p:ext uri="{BB962C8B-B14F-4D97-AF65-F5344CB8AC3E}">
        <p14:creationId xmlns:p14="http://schemas.microsoft.com/office/powerpoint/2010/main" val="62516303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extBox 3">
            <a:extLst>
              <a:ext uri="{FF2B5EF4-FFF2-40B4-BE49-F238E27FC236}">
                <a16:creationId xmlns:a16="http://schemas.microsoft.com/office/drawing/2014/main" id="{A32A7C1B-4ED8-F160-7DA1-6FBE581047B6}"/>
              </a:ext>
            </a:extLst>
          </p:cNvPr>
          <p:cNvSpPr txBox="1"/>
          <p:nvPr/>
        </p:nvSpPr>
        <p:spPr>
          <a:xfrm>
            <a:off x="914398" y="7086871"/>
            <a:ext cx="5943599" cy="461665"/>
          </a:xfrm>
          <a:prstGeom prst="rect">
            <a:avLst/>
          </a:prstGeom>
          <a:noFill/>
        </p:spPr>
        <p:txBody>
          <a:bodyPr wrap="square">
            <a:spAutoFit/>
          </a:bodyPr>
          <a:lstStyle/>
          <a:p>
            <a:r>
              <a:rPr lang="en-US" sz="1200" dirty="0">
                <a:effectLst/>
                <a:latin typeface="Times New Roman" panose="02020603050405020304" pitchFamily="18" charset="0"/>
                <a:ea typeface="Aptos" panose="020B0004020202020204" pitchFamily="34" charset="0"/>
              </a:rPr>
              <a:t>Table 2: </a:t>
            </a:r>
            <a:r>
              <a:rPr lang="en-US" sz="1200" dirty="0" err="1">
                <a:effectLst/>
                <a:latin typeface="Times New Roman" panose="02020603050405020304" pitchFamily="18" charset="0"/>
                <a:ea typeface="Aptos" panose="020B0004020202020204" pitchFamily="34" charset="0"/>
              </a:rPr>
              <a:t>Chl</a:t>
            </a:r>
            <a:r>
              <a:rPr lang="en-US" sz="1200" dirty="0">
                <a:effectLst/>
                <a:latin typeface="Times New Roman" panose="02020603050405020304" pitchFamily="18" charset="0"/>
                <a:ea typeface="Aptos" panose="020B0004020202020204" pitchFamily="34" charset="0"/>
              </a:rPr>
              <a:t> </a:t>
            </a:r>
            <a:r>
              <a:rPr lang="en-US" sz="1200" i="1" dirty="0">
                <a:effectLst/>
                <a:latin typeface="Times New Roman" panose="02020603050405020304" pitchFamily="18" charset="0"/>
                <a:ea typeface="Aptos" panose="020B0004020202020204" pitchFamily="34" charset="0"/>
              </a:rPr>
              <a:t>a</a:t>
            </a:r>
            <a:r>
              <a:rPr lang="en-US" sz="1200" dirty="0">
                <a:effectLst/>
                <a:latin typeface="Times New Roman" panose="02020603050405020304" pitchFamily="18" charset="0"/>
                <a:ea typeface="Aptos" panose="020B0004020202020204" pitchFamily="34" charset="0"/>
              </a:rPr>
              <a:t>, POC, and PON flux measurements from all trap arrays deployed on the </a:t>
            </a:r>
            <a:r>
              <a:rPr lang="en-US" sz="1200" dirty="0" err="1">
                <a:effectLst/>
                <a:latin typeface="Times New Roman" panose="02020603050405020304" pitchFamily="18" charset="0"/>
                <a:ea typeface="Aptos" panose="020B0004020202020204" pitchFamily="34" charset="0"/>
              </a:rPr>
              <a:t>ToTS</a:t>
            </a:r>
            <a:r>
              <a:rPr lang="en-US" sz="1200" dirty="0">
                <a:effectLst/>
                <a:latin typeface="Times New Roman" panose="02020603050405020304" pitchFamily="18" charset="0"/>
                <a:ea typeface="Aptos" panose="020B0004020202020204" pitchFamily="34" charset="0"/>
              </a:rPr>
              <a:t> cruise</a:t>
            </a:r>
            <a:r>
              <a:rPr lang="en-US" sz="1200" dirty="0">
                <a:latin typeface="Times New Roman" panose="02020603050405020304" pitchFamily="18" charset="0"/>
                <a:ea typeface="Aptos" panose="020B0004020202020204" pitchFamily="34" charset="0"/>
              </a:rPr>
              <a:t>.</a:t>
            </a:r>
            <a:endParaRPr lang="en-US" sz="1200" dirty="0"/>
          </a:p>
        </p:txBody>
      </p:sp>
      <p:pic>
        <p:nvPicPr>
          <p:cNvPr id="5" name="Picture 4">
            <a:extLst>
              <a:ext uri="{FF2B5EF4-FFF2-40B4-BE49-F238E27FC236}">
                <a16:creationId xmlns:a16="http://schemas.microsoft.com/office/drawing/2014/main" id="{C129A395-C1C8-2273-543A-1EAB2EF4036B}"/>
              </a:ext>
            </a:extLst>
          </p:cNvPr>
          <p:cNvPicPr>
            <a:picLocks noChangeAspect="1"/>
          </p:cNvPicPr>
          <p:nvPr/>
        </p:nvPicPr>
        <p:blipFill>
          <a:blip r:embed="rId2"/>
          <a:stretch>
            <a:fillRect/>
          </a:stretch>
        </p:blipFill>
        <p:spPr>
          <a:xfrm>
            <a:off x="684469" y="173694"/>
            <a:ext cx="6403458" cy="6662184"/>
          </a:xfrm>
          <a:prstGeom prst="rect">
            <a:avLst/>
          </a:prstGeom>
        </p:spPr>
      </p:pic>
    </p:spTree>
    <p:extLst>
      <p:ext uri="{BB962C8B-B14F-4D97-AF65-F5344CB8AC3E}">
        <p14:creationId xmlns:p14="http://schemas.microsoft.com/office/powerpoint/2010/main" val="259909405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D577106-50E0-8177-0A13-62BAB44A7BDF}"/>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72F11A0B-2955-E2CA-F240-8C1312443427}"/>
              </a:ext>
            </a:extLst>
          </p:cNvPr>
          <p:cNvGrpSpPr/>
          <p:nvPr/>
        </p:nvGrpSpPr>
        <p:grpSpPr>
          <a:xfrm>
            <a:off x="793142" y="869458"/>
            <a:ext cx="6186115" cy="7315200"/>
            <a:chOff x="793142" y="869458"/>
            <a:chExt cx="6186115" cy="7315200"/>
          </a:xfrm>
        </p:grpSpPr>
        <p:grpSp>
          <p:nvGrpSpPr>
            <p:cNvPr id="12" name="Group 11">
              <a:extLst>
                <a:ext uri="{FF2B5EF4-FFF2-40B4-BE49-F238E27FC236}">
                  <a16:creationId xmlns:a16="http://schemas.microsoft.com/office/drawing/2014/main" id="{B8381B04-F69F-FB0F-FC72-A68605566DFC}"/>
                </a:ext>
              </a:extLst>
            </p:cNvPr>
            <p:cNvGrpSpPr/>
            <p:nvPr/>
          </p:nvGrpSpPr>
          <p:grpSpPr>
            <a:xfrm>
              <a:off x="793142" y="869458"/>
              <a:ext cx="6186115" cy="7315200"/>
              <a:chOff x="793142" y="869458"/>
              <a:chExt cx="6186115" cy="7315200"/>
            </a:xfrm>
          </p:grpSpPr>
          <p:grpSp>
            <p:nvGrpSpPr>
              <p:cNvPr id="2" name="Group 1">
                <a:extLst>
                  <a:ext uri="{FF2B5EF4-FFF2-40B4-BE49-F238E27FC236}">
                    <a16:creationId xmlns:a16="http://schemas.microsoft.com/office/drawing/2014/main" id="{C97D8725-046B-57F5-F899-0F83656BC86E}"/>
                  </a:ext>
                </a:extLst>
              </p:cNvPr>
              <p:cNvGrpSpPr/>
              <p:nvPr/>
            </p:nvGrpSpPr>
            <p:grpSpPr>
              <a:xfrm>
                <a:off x="793142" y="869458"/>
                <a:ext cx="6186115" cy="7315200"/>
                <a:chOff x="793142" y="869458"/>
                <a:chExt cx="6186115" cy="7315200"/>
              </a:xfrm>
            </p:grpSpPr>
            <p:pic>
              <p:nvPicPr>
                <p:cNvPr id="3" name="Picture 2" descr="A screenshot of a computer&#10;&#10;AI-generated content may be incorrect.">
                  <a:extLst>
                    <a:ext uri="{FF2B5EF4-FFF2-40B4-BE49-F238E27FC236}">
                      <a16:creationId xmlns:a16="http://schemas.microsoft.com/office/drawing/2014/main" id="{05DE8FFD-0646-0AA1-D93B-4779C5DCCD04}"/>
                    </a:ext>
                  </a:extLst>
                </p:cNvPr>
                <p:cNvPicPr>
                  <a:picLocks noChangeAspect="1"/>
                </p:cNvPicPr>
                <p:nvPr/>
              </p:nvPicPr>
              <p:blipFill>
                <a:blip r:embed="rId3"/>
                <a:stretch>
                  <a:fillRect/>
                </a:stretch>
              </p:blipFill>
              <p:spPr>
                <a:xfrm>
                  <a:off x="793142" y="869458"/>
                  <a:ext cx="6186115" cy="7315200"/>
                </a:xfrm>
                <a:prstGeom prst="rect">
                  <a:avLst/>
                </a:prstGeom>
              </p:spPr>
            </p:pic>
            <p:sp>
              <p:nvSpPr>
                <p:cNvPr id="4" name="TextBox 3">
                  <a:extLst>
                    <a:ext uri="{FF2B5EF4-FFF2-40B4-BE49-F238E27FC236}">
                      <a16:creationId xmlns:a16="http://schemas.microsoft.com/office/drawing/2014/main" id="{09587359-C96B-738D-DA5D-6D25E3872391}"/>
                    </a:ext>
                  </a:extLst>
                </p:cNvPr>
                <p:cNvSpPr txBox="1">
                  <a:spLocks noChangeAspect="1"/>
                </p:cNvSpPr>
                <p:nvPr/>
              </p:nvSpPr>
              <p:spPr>
                <a:xfrm>
                  <a:off x="1101982" y="921915"/>
                  <a:ext cx="274320" cy="274320"/>
                </a:xfrm>
                <a:prstGeom prst="rect">
                  <a:avLst/>
                </a:prstGeom>
                <a:solidFill>
                  <a:schemeClr val="bg1"/>
                </a:solidFill>
              </p:spPr>
              <p:txBody>
                <a:bodyPr wrap="square" rtlCol="0" anchor="ctr">
                  <a:noAutofit/>
                </a:bodyPr>
                <a:lstStyle/>
                <a:p>
                  <a:pPr algn="ctr"/>
                  <a:r>
                    <a:rPr lang="en-US" sz="1600" dirty="0"/>
                    <a:t>a</a:t>
                  </a:r>
                </a:p>
              </p:txBody>
            </p:sp>
            <p:sp>
              <p:nvSpPr>
                <p:cNvPr id="5" name="TextBox 4">
                  <a:extLst>
                    <a:ext uri="{FF2B5EF4-FFF2-40B4-BE49-F238E27FC236}">
                      <a16:creationId xmlns:a16="http://schemas.microsoft.com/office/drawing/2014/main" id="{FB8173EE-2D4A-90D8-9EB3-44F053D908BD}"/>
                    </a:ext>
                  </a:extLst>
                </p:cNvPr>
                <p:cNvSpPr txBox="1">
                  <a:spLocks noChangeAspect="1"/>
                </p:cNvSpPr>
                <p:nvPr/>
              </p:nvSpPr>
              <p:spPr>
                <a:xfrm>
                  <a:off x="3703319" y="921915"/>
                  <a:ext cx="274320" cy="274320"/>
                </a:xfrm>
                <a:prstGeom prst="rect">
                  <a:avLst/>
                </a:prstGeom>
                <a:solidFill>
                  <a:schemeClr val="bg1"/>
                </a:solidFill>
              </p:spPr>
              <p:txBody>
                <a:bodyPr wrap="square" rtlCol="0" anchor="ctr">
                  <a:noAutofit/>
                </a:bodyPr>
                <a:lstStyle/>
                <a:p>
                  <a:pPr algn="ctr"/>
                  <a:r>
                    <a:rPr lang="en-US" sz="1600" dirty="0"/>
                    <a:t>b</a:t>
                  </a:r>
                </a:p>
              </p:txBody>
            </p:sp>
            <p:sp>
              <p:nvSpPr>
                <p:cNvPr id="6" name="TextBox 5">
                  <a:extLst>
                    <a:ext uri="{FF2B5EF4-FFF2-40B4-BE49-F238E27FC236}">
                      <a16:creationId xmlns:a16="http://schemas.microsoft.com/office/drawing/2014/main" id="{2DA8769E-90A7-AAF4-5192-DD2FC6032816}"/>
                    </a:ext>
                  </a:extLst>
                </p:cNvPr>
                <p:cNvSpPr txBox="1">
                  <a:spLocks/>
                </p:cNvSpPr>
                <p:nvPr/>
              </p:nvSpPr>
              <p:spPr>
                <a:xfrm>
                  <a:off x="1186648" y="2534148"/>
                  <a:ext cx="274320" cy="274320"/>
                </a:xfrm>
                <a:prstGeom prst="rect">
                  <a:avLst/>
                </a:prstGeom>
                <a:solidFill>
                  <a:srgbClr val="FFFFFF">
                    <a:alpha val="74510"/>
                  </a:srgbClr>
                </a:solidFill>
              </p:spPr>
              <p:txBody>
                <a:bodyPr wrap="square" rtlCol="0" anchor="ctr">
                  <a:noAutofit/>
                </a:bodyPr>
                <a:lstStyle/>
                <a:p>
                  <a:pPr algn="ctr"/>
                  <a:r>
                    <a:rPr lang="en-US" sz="1600" dirty="0"/>
                    <a:t>c</a:t>
                  </a:r>
                </a:p>
              </p:txBody>
            </p:sp>
            <p:sp>
              <p:nvSpPr>
                <p:cNvPr id="7" name="TextBox 6">
                  <a:extLst>
                    <a:ext uri="{FF2B5EF4-FFF2-40B4-BE49-F238E27FC236}">
                      <a16:creationId xmlns:a16="http://schemas.microsoft.com/office/drawing/2014/main" id="{E00E89FB-DF58-F68D-CB8C-392C246A32D8}"/>
                    </a:ext>
                  </a:extLst>
                </p:cNvPr>
                <p:cNvSpPr txBox="1">
                  <a:spLocks/>
                </p:cNvSpPr>
                <p:nvPr/>
              </p:nvSpPr>
              <p:spPr>
                <a:xfrm>
                  <a:off x="3786169" y="2534148"/>
                  <a:ext cx="274320" cy="274320"/>
                </a:xfrm>
                <a:prstGeom prst="rect">
                  <a:avLst/>
                </a:prstGeom>
                <a:solidFill>
                  <a:srgbClr val="FFFFFF">
                    <a:alpha val="74510"/>
                  </a:srgbClr>
                </a:solidFill>
              </p:spPr>
              <p:txBody>
                <a:bodyPr wrap="square" rtlCol="0" anchor="ctr">
                  <a:noAutofit/>
                </a:bodyPr>
                <a:lstStyle/>
                <a:p>
                  <a:pPr algn="ctr"/>
                  <a:r>
                    <a:rPr lang="en-US" sz="1600" dirty="0"/>
                    <a:t>d</a:t>
                  </a:r>
                </a:p>
              </p:txBody>
            </p:sp>
          </p:grpSp>
          <p:sp>
            <p:nvSpPr>
              <p:cNvPr id="8" name="TextBox 7">
                <a:extLst>
                  <a:ext uri="{FF2B5EF4-FFF2-40B4-BE49-F238E27FC236}">
                    <a16:creationId xmlns:a16="http://schemas.microsoft.com/office/drawing/2014/main" id="{E1160D85-13B3-6297-3903-D2D5F9CD6DC7}"/>
                  </a:ext>
                </a:extLst>
              </p:cNvPr>
              <p:cNvSpPr txBox="1">
                <a:spLocks noChangeAspect="1"/>
              </p:cNvSpPr>
              <p:nvPr/>
            </p:nvSpPr>
            <p:spPr>
              <a:xfrm>
                <a:off x="1186648" y="4764662"/>
                <a:ext cx="274320" cy="274320"/>
              </a:xfrm>
              <a:prstGeom prst="rect">
                <a:avLst/>
              </a:prstGeom>
              <a:solidFill>
                <a:srgbClr val="FFFFFF">
                  <a:alpha val="75294"/>
                </a:srgbClr>
              </a:solidFill>
            </p:spPr>
            <p:txBody>
              <a:bodyPr wrap="square" rtlCol="0" anchor="ctr">
                <a:noAutofit/>
              </a:bodyPr>
              <a:lstStyle/>
              <a:p>
                <a:pPr algn="ctr"/>
                <a:r>
                  <a:rPr lang="en-US" sz="1600" dirty="0"/>
                  <a:t>e</a:t>
                </a:r>
              </a:p>
            </p:txBody>
          </p:sp>
          <p:sp>
            <p:nvSpPr>
              <p:cNvPr id="9" name="TextBox 8">
                <a:extLst>
                  <a:ext uri="{FF2B5EF4-FFF2-40B4-BE49-F238E27FC236}">
                    <a16:creationId xmlns:a16="http://schemas.microsoft.com/office/drawing/2014/main" id="{82149150-8C09-B2A2-072B-965583A54622}"/>
                  </a:ext>
                </a:extLst>
              </p:cNvPr>
              <p:cNvSpPr txBox="1">
                <a:spLocks noChangeAspect="1"/>
              </p:cNvSpPr>
              <p:nvPr/>
            </p:nvSpPr>
            <p:spPr>
              <a:xfrm>
                <a:off x="3786169" y="4764662"/>
                <a:ext cx="274320" cy="274320"/>
              </a:xfrm>
              <a:prstGeom prst="rect">
                <a:avLst/>
              </a:prstGeom>
              <a:solidFill>
                <a:srgbClr val="FFFFFF">
                  <a:alpha val="75294"/>
                </a:srgbClr>
              </a:solidFill>
            </p:spPr>
            <p:txBody>
              <a:bodyPr wrap="square" rtlCol="0" anchor="ctr">
                <a:noAutofit/>
              </a:bodyPr>
              <a:lstStyle/>
              <a:p>
                <a:pPr algn="ctr"/>
                <a:r>
                  <a:rPr lang="en-US" sz="1600" dirty="0"/>
                  <a:t>f</a:t>
                </a:r>
              </a:p>
            </p:txBody>
          </p:sp>
        </p:grpSp>
        <p:sp>
          <p:nvSpPr>
            <p:cNvPr id="10" name="TextBox 9">
              <a:extLst>
                <a:ext uri="{FF2B5EF4-FFF2-40B4-BE49-F238E27FC236}">
                  <a16:creationId xmlns:a16="http://schemas.microsoft.com/office/drawing/2014/main" id="{D5076C4C-D0D8-2CA5-3E11-9743CDF4A73B}"/>
                </a:ext>
              </a:extLst>
            </p:cNvPr>
            <p:cNvSpPr txBox="1">
              <a:spLocks noChangeAspect="1"/>
            </p:cNvSpPr>
            <p:nvPr/>
          </p:nvSpPr>
          <p:spPr>
            <a:xfrm>
              <a:off x="1186648" y="6963950"/>
              <a:ext cx="274320" cy="274320"/>
            </a:xfrm>
            <a:prstGeom prst="rect">
              <a:avLst/>
            </a:prstGeom>
            <a:solidFill>
              <a:schemeClr val="bg1"/>
            </a:solidFill>
          </p:spPr>
          <p:txBody>
            <a:bodyPr wrap="square" rtlCol="0" anchor="ctr">
              <a:noAutofit/>
            </a:bodyPr>
            <a:lstStyle/>
            <a:p>
              <a:pPr algn="ctr"/>
              <a:r>
                <a:rPr lang="en-US" sz="1600" dirty="0"/>
                <a:t>g</a:t>
              </a:r>
            </a:p>
          </p:txBody>
        </p:sp>
        <p:sp>
          <p:nvSpPr>
            <p:cNvPr id="11" name="TextBox 10">
              <a:extLst>
                <a:ext uri="{FF2B5EF4-FFF2-40B4-BE49-F238E27FC236}">
                  <a16:creationId xmlns:a16="http://schemas.microsoft.com/office/drawing/2014/main" id="{5D458D75-A4C8-92F1-7C47-1A166DE649A7}"/>
                </a:ext>
              </a:extLst>
            </p:cNvPr>
            <p:cNvSpPr txBox="1">
              <a:spLocks noChangeAspect="1"/>
            </p:cNvSpPr>
            <p:nvPr/>
          </p:nvSpPr>
          <p:spPr>
            <a:xfrm>
              <a:off x="3786169" y="6966405"/>
              <a:ext cx="274320" cy="274320"/>
            </a:xfrm>
            <a:prstGeom prst="rect">
              <a:avLst/>
            </a:prstGeom>
            <a:solidFill>
              <a:schemeClr val="bg1"/>
            </a:solidFill>
          </p:spPr>
          <p:txBody>
            <a:bodyPr wrap="square" rtlCol="0" anchor="ctr">
              <a:noAutofit/>
            </a:bodyPr>
            <a:lstStyle/>
            <a:p>
              <a:pPr algn="ctr"/>
              <a:r>
                <a:rPr lang="en-US" sz="1600" dirty="0"/>
                <a:t>h</a:t>
              </a:r>
            </a:p>
          </p:txBody>
        </p:sp>
      </p:grpSp>
    </p:spTree>
    <p:extLst>
      <p:ext uri="{BB962C8B-B14F-4D97-AF65-F5344CB8AC3E}">
        <p14:creationId xmlns:p14="http://schemas.microsoft.com/office/powerpoint/2010/main" val="135936892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5278890-6243-7052-D8A5-65E5D49393B4}"/>
            </a:ext>
          </a:extLst>
        </p:cNvPr>
        <p:cNvGrpSpPr/>
        <p:nvPr/>
      </p:nvGrpSpPr>
      <p:grpSpPr>
        <a:xfrm>
          <a:off x="0" y="0"/>
          <a:ext cx="0" cy="0"/>
          <a:chOff x="0" y="0"/>
          <a:chExt cx="0" cy="0"/>
        </a:xfrm>
      </p:grpSpPr>
      <p:grpSp>
        <p:nvGrpSpPr>
          <p:cNvPr id="13" name="Group 12">
            <a:extLst>
              <a:ext uri="{FF2B5EF4-FFF2-40B4-BE49-F238E27FC236}">
                <a16:creationId xmlns:a16="http://schemas.microsoft.com/office/drawing/2014/main" id="{8C285544-FF44-C634-A66F-89194E2003AE}"/>
              </a:ext>
            </a:extLst>
          </p:cNvPr>
          <p:cNvGrpSpPr/>
          <p:nvPr/>
        </p:nvGrpSpPr>
        <p:grpSpPr>
          <a:xfrm>
            <a:off x="793142" y="869458"/>
            <a:ext cx="6186115" cy="7315200"/>
            <a:chOff x="793142" y="869458"/>
            <a:chExt cx="6186115" cy="7315200"/>
          </a:xfrm>
        </p:grpSpPr>
        <p:grpSp>
          <p:nvGrpSpPr>
            <p:cNvPr id="12" name="Group 11">
              <a:extLst>
                <a:ext uri="{FF2B5EF4-FFF2-40B4-BE49-F238E27FC236}">
                  <a16:creationId xmlns:a16="http://schemas.microsoft.com/office/drawing/2014/main" id="{A9E8CEC6-B79C-70E2-0A15-415974FF7A44}"/>
                </a:ext>
              </a:extLst>
            </p:cNvPr>
            <p:cNvGrpSpPr/>
            <p:nvPr/>
          </p:nvGrpSpPr>
          <p:grpSpPr>
            <a:xfrm>
              <a:off x="793142" y="869458"/>
              <a:ext cx="6186115" cy="7315200"/>
              <a:chOff x="793142" y="869458"/>
              <a:chExt cx="6186115" cy="7315200"/>
            </a:xfrm>
          </p:grpSpPr>
          <p:grpSp>
            <p:nvGrpSpPr>
              <p:cNvPr id="2" name="Group 1">
                <a:extLst>
                  <a:ext uri="{FF2B5EF4-FFF2-40B4-BE49-F238E27FC236}">
                    <a16:creationId xmlns:a16="http://schemas.microsoft.com/office/drawing/2014/main" id="{EB2C2B93-F361-0897-8739-91C5C80FD510}"/>
                  </a:ext>
                </a:extLst>
              </p:cNvPr>
              <p:cNvGrpSpPr/>
              <p:nvPr/>
            </p:nvGrpSpPr>
            <p:grpSpPr>
              <a:xfrm>
                <a:off x="793142" y="869458"/>
                <a:ext cx="6186115" cy="7315200"/>
                <a:chOff x="793142" y="869458"/>
                <a:chExt cx="6186115" cy="7315200"/>
              </a:xfrm>
            </p:grpSpPr>
            <p:pic>
              <p:nvPicPr>
                <p:cNvPr id="3" name="Picture 2" descr="A screenshot of a computer&#10;&#10;AI-generated content may be incorrect.">
                  <a:extLst>
                    <a:ext uri="{FF2B5EF4-FFF2-40B4-BE49-F238E27FC236}">
                      <a16:creationId xmlns:a16="http://schemas.microsoft.com/office/drawing/2014/main" id="{B5167634-6C4B-2B09-A8EE-E45949A68DB5}"/>
                    </a:ext>
                  </a:extLst>
                </p:cNvPr>
                <p:cNvPicPr>
                  <a:picLocks noChangeAspect="1"/>
                </p:cNvPicPr>
                <p:nvPr/>
              </p:nvPicPr>
              <p:blipFill>
                <a:blip r:embed="rId3"/>
                <a:stretch>
                  <a:fillRect/>
                </a:stretch>
              </p:blipFill>
              <p:spPr>
                <a:xfrm>
                  <a:off x="793142" y="869458"/>
                  <a:ext cx="6186115" cy="7315200"/>
                </a:xfrm>
                <a:prstGeom prst="rect">
                  <a:avLst/>
                </a:prstGeom>
              </p:spPr>
            </p:pic>
            <p:sp>
              <p:nvSpPr>
                <p:cNvPr id="4" name="TextBox 3">
                  <a:extLst>
                    <a:ext uri="{FF2B5EF4-FFF2-40B4-BE49-F238E27FC236}">
                      <a16:creationId xmlns:a16="http://schemas.microsoft.com/office/drawing/2014/main" id="{FE19B765-E254-EA0C-8D1F-A44BF935CD5A}"/>
                    </a:ext>
                  </a:extLst>
                </p:cNvPr>
                <p:cNvSpPr txBox="1">
                  <a:spLocks noChangeAspect="1"/>
                </p:cNvSpPr>
                <p:nvPr/>
              </p:nvSpPr>
              <p:spPr>
                <a:xfrm>
                  <a:off x="1101982" y="921915"/>
                  <a:ext cx="274320" cy="274320"/>
                </a:xfrm>
                <a:prstGeom prst="rect">
                  <a:avLst/>
                </a:prstGeom>
                <a:solidFill>
                  <a:schemeClr val="bg1"/>
                </a:solidFill>
              </p:spPr>
              <p:txBody>
                <a:bodyPr wrap="square" rtlCol="0">
                  <a:spAutoFit/>
                </a:bodyPr>
                <a:lstStyle/>
                <a:p>
                  <a:r>
                    <a:rPr lang="en-US" sz="1400" dirty="0"/>
                    <a:t>A</a:t>
                  </a:r>
                </a:p>
              </p:txBody>
            </p:sp>
            <p:sp>
              <p:nvSpPr>
                <p:cNvPr id="5" name="TextBox 4">
                  <a:extLst>
                    <a:ext uri="{FF2B5EF4-FFF2-40B4-BE49-F238E27FC236}">
                      <a16:creationId xmlns:a16="http://schemas.microsoft.com/office/drawing/2014/main" id="{2AA06F86-F08B-3E98-F3FB-C0BAE933596E}"/>
                    </a:ext>
                  </a:extLst>
                </p:cNvPr>
                <p:cNvSpPr txBox="1">
                  <a:spLocks noChangeAspect="1"/>
                </p:cNvSpPr>
                <p:nvPr/>
              </p:nvSpPr>
              <p:spPr>
                <a:xfrm>
                  <a:off x="3703319" y="921915"/>
                  <a:ext cx="274320" cy="274320"/>
                </a:xfrm>
                <a:prstGeom prst="rect">
                  <a:avLst/>
                </a:prstGeom>
                <a:solidFill>
                  <a:schemeClr val="bg1"/>
                </a:solidFill>
              </p:spPr>
              <p:txBody>
                <a:bodyPr wrap="square" rtlCol="0">
                  <a:spAutoFit/>
                </a:bodyPr>
                <a:lstStyle/>
                <a:p>
                  <a:r>
                    <a:rPr lang="en-US" sz="1400" dirty="0"/>
                    <a:t>B</a:t>
                  </a:r>
                </a:p>
              </p:txBody>
            </p:sp>
            <p:sp>
              <p:nvSpPr>
                <p:cNvPr id="6" name="TextBox 5">
                  <a:extLst>
                    <a:ext uri="{FF2B5EF4-FFF2-40B4-BE49-F238E27FC236}">
                      <a16:creationId xmlns:a16="http://schemas.microsoft.com/office/drawing/2014/main" id="{E5280ED8-D67F-0994-3182-A69A309F32A4}"/>
                    </a:ext>
                  </a:extLst>
                </p:cNvPr>
                <p:cNvSpPr txBox="1">
                  <a:spLocks/>
                </p:cNvSpPr>
                <p:nvPr/>
              </p:nvSpPr>
              <p:spPr>
                <a:xfrm>
                  <a:off x="1186648" y="2534148"/>
                  <a:ext cx="274320" cy="274320"/>
                </a:xfrm>
                <a:prstGeom prst="rect">
                  <a:avLst/>
                </a:prstGeom>
                <a:solidFill>
                  <a:srgbClr val="FFFFFF">
                    <a:alpha val="74510"/>
                  </a:srgbClr>
                </a:solidFill>
              </p:spPr>
              <p:txBody>
                <a:bodyPr wrap="square" rtlCol="0" anchor="ctr">
                  <a:spAutoFit/>
                </a:bodyPr>
                <a:lstStyle/>
                <a:p>
                  <a:pPr algn="ctr"/>
                  <a:r>
                    <a:rPr lang="en-US" sz="1400" dirty="0"/>
                    <a:t>C</a:t>
                  </a:r>
                </a:p>
              </p:txBody>
            </p:sp>
            <p:sp>
              <p:nvSpPr>
                <p:cNvPr id="7" name="TextBox 6">
                  <a:extLst>
                    <a:ext uri="{FF2B5EF4-FFF2-40B4-BE49-F238E27FC236}">
                      <a16:creationId xmlns:a16="http://schemas.microsoft.com/office/drawing/2014/main" id="{729F8805-953D-800D-A543-A5714748C0A6}"/>
                    </a:ext>
                  </a:extLst>
                </p:cNvPr>
                <p:cNvSpPr txBox="1">
                  <a:spLocks/>
                </p:cNvSpPr>
                <p:nvPr/>
              </p:nvSpPr>
              <p:spPr>
                <a:xfrm>
                  <a:off x="3786169" y="2534148"/>
                  <a:ext cx="274320" cy="274320"/>
                </a:xfrm>
                <a:prstGeom prst="rect">
                  <a:avLst/>
                </a:prstGeom>
                <a:solidFill>
                  <a:srgbClr val="FFFFFF">
                    <a:alpha val="74510"/>
                  </a:srgbClr>
                </a:solidFill>
              </p:spPr>
              <p:txBody>
                <a:bodyPr wrap="square" rtlCol="0" anchor="ctr">
                  <a:spAutoFit/>
                </a:bodyPr>
                <a:lstStyle/>
                <a:p>
                  <a:pPr algn="ctr"/>
                  <a:r>
                    <a:rPr lang="en-US" sz="1400" dirty="0"/>
                    <a:t>D</a:t>
                  </a:r>
                </a:p>
              </p:txBody>
            </p:sp>
          </p:grpSp>
          <p:sp>
            <p:nvSpPr>
              <p:cNvPr id="8" name="TextBox 7">
                <a:extLst>
                  <a:ext uri="{FF2B5EF4-FFF2-40B4-BE49-F238E27FC236}">
                    <a16:creationId xmlns:a16="http://schemas.microsoft.com/office/drawing/2014/main" id="{B57E5BD1-0F4B-0A0E-2E4F-8F5BAC75A240}"/>
                  </a:ext>
                </a:extLst>
              </p:cNvPr>
              <p:cNvSpPr txBox="1">
                <a:spLocks noChangeAspect="1"/>
              </p:cNvSpPr>
              <p:nvPr/>
            </p:nvSpPr>
            <p:spPr>
              <a:xfrm>
                <a:off x="1186648" y="4764662"/>
                <a:ext cx="274320" cy="274320"/>
              </a:xfrm>
              <a:prstGeom prst="rect">
                <a:avLst/>
              </a:prstGeom>
              <a:solidFill>
                <a:srgbClr val="FFFFFF">
                  <a:alpha val="75294"/>
                </a:srgbClr>
              </a:solidFill>
            </p:spPr>
            <p:txBody>
              <a:bodyPr wrap="square" rtlCol="0" anchor="ctr">
                <a:spAutoFit/>
              </a:bodyPr>
              <a:lstStyle/>
              <a:p>
                <a:pPr algn="ctr"/>
                <a:r>
                  <a:rPr lang="en-US" sz="1400" dirty="0"/>
                  <a:t>E</a:t>
                </a:r>
              </a:p>
            </p:txBody>
          </p:sp>
          <p:sp>
            <p:nvSpPr>
              <p:cNvPr id="9" name="TextBox 8">
                <a:extLst>
                  <a:ext uri="{FF2B5EF4-FFF2-40B4-BE49-F238E27FC236}">
                    <a16:creationId xmlns:a16="http://schemas.microsoft.com/office/drawing/2014/main" id="{46BC1F6A-68E6-C792-4E42-F8199B425328}"/>
                  </a:ext>
                </a:extLst>
              </p:cNvPr>
              <p:cNvSpPr txBox="1">
                <a:spLocks noChangeAspect="1"/>
              </p:cNvSpPr>
              <p:nvPr/>
            </p:nvSpPr>
            <p:spPr>
              <a:xfrm>
                <a:off x="3786169" y="4764662"/>
                <a:ext cx="274320" cy="274320"/>
              </a:xfrm>
              <a:prstGeom prst="rect">
                <a:avLst/>
              </a:prstGeom>
              <a:solidFill>
                <a:srgbClr val="FFFFFF">
                  <a:alpha val="75294"/>
                </a:srgbClr>
              </a:solidFill>
            </p:spPr>
            <p:txBody>
              <a:bodyPr wrap="square" rtlCol="0" anchor="ctr">
                <a:spAutoFit/>
              </a:bodyPr>
              <a:lstStyle/>
              <a:p>
                <a:pPr algn="ctr"/>
                <a:r>
                  <a:rPr lang="en-US" sz="1400" dirty="0"/>
                  <a:t>F</a:t>
                </a:r>
              </a:p>
            </p:txBody>
          </p:sp>
        </p:grpSp>
        <p:sp>
          <p:nvSpPr>
            <p:cNvPr id="10" name="TextBox 9">
              <a:extLst>
                <a:ext uri="{FF2B5EF4-FFF2-40B4-BE49-F238E27FC236}">
                  <a16:creationId xmlns:a16="http://schemas.microsoft.com/office/drawing/2014/main" id="{7F487EE2-EFAD-9C49-262C-594F8D41A259}"/>
                </a:ext>
              </a:extLst>
            </p:cNvPr>
            <p:cNvSpPr txBox="1">
              <a:spLocks noChangeAspect="1"/>
            </p:cNvSpPr>
            <p:nvPr/>
          </p:nvSpPr>
          <p:spPr>
            <a:xfrm>
              <a:off x="1186648" y="6963950"/>
              <a:ext cx="274320" cy="274320"/>
            </a:xfrm>
            <a:prstGeom prst="rect">
              <a:avLst/>
            </a:prstGeom>
            <a:solidFill>
              <a:schemeClr val="bg1"/>
            </a:solidFill>
          </p:spPr>
          <p:txBody>
            <a:bodyPr wrap="square" rtlCol="0" anchor="ctr">
              <a:spAutoFit/>
            </a:bodyPr>
            <a:lstStyle/>
            <a:p>
              <a:pPr algn="ctr"/>
              <a:r>
                <a:rPr lang="en-US" sz="1400" dirty="0"/>
                <a:t>G</a:t>
              </a:r>
            </a:p>
          </p:txBody>
        </p:sp>
        <p:sp>
          <p:nvSpPr>
            <p:cNvPr id="11" name="TextBox 10">
              <a:extLst>
                <a:ext uri="{FF2B5EF4-FFF2-40B4-BE49-F238E27FC236}">
                  <a16:creationId xmlns:a16="http://schemas.microsoft.com/office/drawing/2014/main" id="{57D5B5D9-E2AA-4A83-FBBA-842B9986E859}"/>
                </a:ext>
              </a:extLst>
            </p:cNvPr>
            <p:cNvSpPr txBox="1">
              <a:spLocks noChangeAspect="1"/>
            </p:cNvSpPr>
            <p:nvPr/>
          </p:nvSpPr>
          <p:spPr>
            <a:xfrm>
              <a:off x="3786169" y="6966405"/>
              <a:ext cx="274320" cy="274320"/>
            </a:xfrm>
            <a:prstGeom prst="rect">
              <a:avLst/>
            </a:prstGeom>
            <a:solidFill>
              <a:schemeClr val="bg1"/>
            </a:solidFill>
          </p:spPr>
          <p:txBody>
            <a:bodyPr wrap="square" rtlCol="0" anchor="ctr">
              <a:spAutoFit/>
            </a:bodyPr>
            <a:lstStyle/>
            <a:p>
              <a:pPr algn="ctr"/>
              <a:r>
                <a:rPr lang="en-US" sz="1400" dirty="0"/>
                <a:t>H</a:t>
              </a:r>
            </a:p>
          </p:txBody>
        </p:sp>
      </p:grpSp>
    </p:spTree>
    <p:extLst>
      <p:ext uri="{BB962C8B-B14F-4D97-AF65-F5344CB8AC3E}">
        <p14:creationId xmlns:p14="http://schemas.microsoft.com/office/powerpoint/2010/main" val="4259807088"/>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Them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emplate>Office Theme</Template>
  <TotalTime>21796</TotalTime>
  <Words>1249</Words>
  <Application>Microsoft Macintosh PowerPoint</Application>
  <PresentationFormat>Custom</PresentationFormat>
  <Paragraphs>88</Paragraphs>
  <Slides>23</Slides>
  <Notes>7</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23</vt:i4>
      </vt:variant>
    </vt:vector>
  </HeadingPairs>
  <TitlesOfParts>
    <vt:vector size="28" baseType="lpstr">
      <vt:lpstr>Aptos</vt:lpstr>
      <vt:lpstr>Aptos Display</vt:lpstr>
      <vt:lpstr>Arial</vt:lpstr>
      <vt:lpstr>Times New Roman</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James Lauer</dc:creator>
  <cp:lastModifiedBy>James Lauer</cp:lastModifiedBy>
  <cp:revision>46</cp:revision>
  <dcterms:created xsi:type="dcterms:W3CDTF">2025-07-03T15:44:11Z</dcterms:created>
  <dcterms:modified xsi:type="dcterms:W3CDTF">2025-09-22T22:44:47Z</dcterms:modified>
</cp:coreProperties>
</file>